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0"/>
  </p:notesMasterIdLst>
  <p:sldIdLst>
    <p:sldId id="256" r:id="rId2"/>
    <p:sldId id="257" r:id="rId3"/>
    <p:sldId id="259" r:id="rId4"/>
    <p:sldId id="258" r:id="rId5"/>
    <p:sldId id="375" r:id="rId6"/>
    <p:sldId id="377" r:id="rId7"/>
    <p:sldId id="381" r:id="rId8"/>
    <p:sldId id="376" r:id="rId9"/>
    <p:sldId id="378" r:id="rId10"/>
    <p:sldId id="379" r:id="rId11"/>
    <p:sldId id="260" r:id="rId12"/>
    <p:sldId id="261" r:id="rId13"/>
    <p:sldId id="262" r:id="rId14"/>
    <p:sldId id="281" r:id="rId15"/>
    <p:sldId id="263" r:id="rId16"/>
    <p:sldId id="264" r:id="rId17"/>
    <p:sldId id="303" r:id="rId18"/>
    <p:sldId id="301" r:id="rId19"/>
    <p:sldId id="327" r:id="rId20"/>
    <p:sldId id="328" r:id="rId21"/>
    <p:sldId id="329" r:id="rId22"/>
    <p:sldId id="330" r:id="rId23"/>
    <p:sldId id="331" r:id="rId24"/>
    <p:sldId id="332" r:id="rId25"/>
    <p:sldId id="333" r:id="rId26"/>
    <p:sldId id="334" r:id="rId27"/>
    <p:sldId id="335" r:id="rId28"/>
    <p:sldId id="336" r:id="rId29"/>
    <p:sldId id="337" r:id="rId30"/>
    <p:sldId id="338" r:id="rId31"/>
    <p:sldId id="339" r:id="rId32"/>
    <p:sldId id="340" r:id="rId33"/>
    <p:sldId id="304" r:id="rId34"/>
    <p:sldId id="341" r:id="rId35"/>
    <p:sldId id="342" r:id="rId36"/>
    <p:sldId id="343" r:id="rId37"/>
    <p:sldId id="305" r:id="rId38"/>
    <p:sldId id="344" r:id="rId39"/>
    <p:sldId id="345" r:id="rId40"/>
    <p:sldId id="346" r:id="rId41"/>
    <p:sldId id="347" r:id="rId42"/>
    <p:sldId id="348" r:id="rId43"/>
    <p:sldId id="359" r:id="rId44"/>
    <p:sldId id="360" r:id="rId45"/>
    <p:sldId id="362" r:id="rId46"/>
    <p:sldId id="363" r:id="rId47"/>
    <p:sldId id="364" r:id="rId48"/>
    <p:sldId id="365" r:id="rId49"/>
    <p:sldId id="369" r:id="rId50"/>
    <p:sldId id="370" r:id="rId51"/>
    <p:sldId id="371" r:id="rId52"/>
    <p:sldId id="326" r:id="rId53"/>
    <p:sldId id="372" r:id="rId54"/>
    <p:sldId id="374" r:id="rId55"/>
    <p:sldId id="288" r:id="rId56"/>
    <p:sldId id="289" r:id="rId57"/>
    <p:sldId id="306" r:id="rId58"/>
    <p:sldId id="357" r:id="rId59"/>
    <p:sldId id="358" r:id="rId60"/>
    <p:sldId id="307" r:id="rId61"/>
    <p:sldId id="291" r:id="rId62"/>
    <p:sldId id="292" r:id="rId63"/>
    <p:sldId id="294" r:id="rId64"/>
    <p:sldId id="352" r:id="rId65"/>
    <p:sldId id="355" r:id="rId66"/>
    <p:sldId id="353" r:id="rId67"/>
    <p:sldId id="280" r:id="rId68"/>
    <p:sldId id="270" r:id="rId69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9B14A5D9-135B-4975-9DA3-6587FCCA08A4}">
          <p14:sldIdLst>
            <p14:sldId id="256"/>
            <p14:sldId id="257"/>
            <p14:sldId id="259"/>
            <p14:sldId id="258"/>
            <p14:sldId id="375"/>
            <p14:sldId id="377"/>
            <p14:sldId id="381"/>
            <p14:sldId id="376"/>
            <p14:sldId id="378"/>
            <p14:sldId id="379"/>
            <p14:sldId id="260"/>
            <p14:sldId id="261"/>
            <p14:sldId id="262"/>
            <p14:sldId id="281"/>
            <p14:sldId id="263"/>
            <p14:sldId id="264"/>
          </p14:sldIdLst>
        </p14:section>
        <p14:section name="김현석" id="{9606EDC3-16FD-4DD7-8654-1402974F2608}">
          <p14:sldIdLst>
            <p14:sldId id="303"/>
            <p14:sldId id="301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04"/>
            <p14:sldId id="341"/>
            <p14:sldId id="342"/>
            <p14:sldId id="343"/>
            <p14:sldId id="305"/>
            <p14:sldId id="344"/>
            <p14:sldId id="345"/>
            <p14:sldId id="346"/>
            <p14:sldId id="347"/>
            <p14:sldId id="348"/>
          </p14:sldIdLst>
        </p14:section>
        <p14:section name="최상민　김주연" id="{F5B7F8EA-EAC0-44AD-85D1-2B5DB0B55F6F}">
          <p14:sldIdLst>
            <p14:sldId id="359"/>
            <p14:sldId id="360"/>
            <p14:sldId id="362"/>
            <p14:sldId id="363"/>
            <p14:sldId id="364"/>
            <p14:sldId id="365"/>
            <p14:sldId id="369"/>
            <p14:sldId id="370"/>
            <p14:sldId id="371"/>
            <p14:sldId id="326"/>
            <p14:sldId id="372"/>
            <p14:sldId id="374"/>
            <p14:sldId id="288"/>
            <p14:sldId id="289"/>
            <p14:sldId id="306"/>
            <p14:sldId id="357"/>
            <p14:sldId id="358"/>
            <p14:sldId id="307"/>
            <p14:sldId id="291"/>
            <p14:sldId id="292"/>
            <p14:sldId id="294"/>
          </p14:sldIdLst>
        </p14:section>
        <p14:section name="배현진" id="{FCDCAB83-2F09-477A-B7E8-8B8950C5320F}">
          <p14:sldIdLst>
            <p14:sldId id="352"/>
            <p14:sldId id="355"/>
            <p14:sldId id="353"/>
          </p14:sldIdLst>
        </p14:section>
        <p14:section name="마무리" id="{6C1A798F-CDAE-45FA-87BD-D1B3CCBEF024}">
          <p14:sldIdLst>
            <p14:sldId id="280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AB99"/>
    <a:srgbClr val="E5E5E5"/>
    <a:srgbClr val="AEC9BD"/>
    <a:srgbClr val="EEEAE3"/>
    <a:srgbClr val="FEE300"/>
    <a:srgbClr val="FF4C51"/>
    <a:srgbClr val="15704D"/>
    <a:srgbClr val="FEC2B2"/>
    <a:srgbClr val="537E4A"/>
    <a:srgbClr val="8CE4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5780" autoAdjust="0"/>
  </p:normalViewPr>
  <p:slideViewPr>
    <p:cSldViewPr>
      <p:cViewPr varScale="1">
        <p:scale>
          <a:sx n="74" d="100"/>
          <a:sy n="74" d="100"/>
        </p:scale>
        <p:origin x="564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3840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jp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angwonEduPower" panose="020B0600000101010101" charset="-127"/>
                <a:ea typeface="GangwonEduPower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angwonEduPower" panose="020B0600000101010101" charset="-127"/>
                <a:ea typeface="GangwonEduPower" panose="020B0600000101010101" charset="-127"/>
              </a:defRPr>
            </a:lvl1pPr>
          </a:lstStyle>
          <a:p>
            <a:fld id="{D37CF63A-E15E-468A-9608-835289BC61DB}" type="datetimeFigureOut">
              <a:rPr lang="ko-KR" altLang="en-US" smtClean="0"/>
              <a:pPr/>
              <a:t>2025-03-13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angwonEduPower" panose="020B0600000101010101" charset="-127"/>
                <a:ea typeface="GangwonEduPower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angwonEduPower" panose="020B0600000101010101" charset="-127"/>
                <a:ea typeface="GangwonEduPower" panose="020B0600000101010101" charset="-127"/>
              </a:defRPr>
            </a:lvl1pPr>
          </a:lstStyle>
          <a:p>
            <a:fld id="{DB97DD42-DB3B-4281-AFB3-DECB0EB543C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6438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GangwonEduPower" panose="020B0600000101010101" charset="-127"/>
        <a:ea typeface="GangwonEduPower" panose="020B0600000101010101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GangwonEduPower" panose="020B0600000101010101" charset="-127"/>
        <a:ea typeface="GangwonEduPower" panose="020B0600000101010101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GangwonEduPower" panose="020B0600000101010101" charset="-127"/>
        <a:ea typeface="GangwonEduPower" panose="020B0600000101010101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GangwonEduPower" panose="020B0600000101010101" charset="-127"/>
        <a:ea typeface="GangwonEduPower" panose="020B0600000101010101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GangwonEduPower" panose="020B0600000101010101" charset="-127"/>
        <a:ea typeface="GangwonEduPower" panose="020B0600000101010101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97DD42-DB3B-4281-AFB3-DECB0EB543CF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5453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97DD42-DB3B-4281-AFB3-DECB0EB543C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567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97DD42-DB3B-4281-AFB3-DECB0EB543CF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793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97DD42-DB3B-4281-AFB3-DECB0EB543CF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356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97DD42-DB3B-4281-AFB3-DECB0EB543CF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943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DCA88CBC-86E0-64AC-7E42-7171CFAE0C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39700" y="9893300"/>
            <a:ext cx="185801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1D8BD707-D9CF-40AE-B4C6-C98DA3205C09}" type="datetimeFigureOut">
              <a:rPr lang="en-US" smtClean="0"/>
              <a:pPr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AC3D1617-025D-3861-14A6-F87600A9413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139700" y="9893300"/>
            <a:ext cx="18580100" cy="40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C45BC85-19AA-35E6-BECF-F34C0D7B1FFE}"/>
              </a:ext>
            </a:extLst>
          </p:cNvPr>
          <p:cNvSpPr txBox="1"/>
          <p:nvPr userDrawn="1"/>
        </p:nvSpPr>
        <p:spPr>
          <a:xfrm>
            <a:off x="203200" y="38100"/>
            <a:ext cx="5067300" cy="723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1800" b="0" i="0" u="none" strike="noStrike" dirty="0">
                <a:solidFill>
                  <a:srgbClr val="15704D"/>
                </a:solidFill>
                <a:latin typeface="+mn-ea"/>
                <a:ea typeface="+mn-ea"/>
              </a:rPr>
              <a:t>GREEN ART COMPUTER</a:t>
            </a:r>
            <a:r>
              <a:rPr lang="en-US" sz="2200" b="0" i="0" u="none" strike="noStrike" dirty="0">
                <a:solidFill>
                  <a:srgbClr val="15704D"/>
                </a:solidFill>
                <a:latin typeface="+mn-ea"/>
                <a:ea typeface="+mn-ea"/>
              </a:rPr>
              <a:t> THIRD_PROJECT</a:t>
            </a:r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B1F9D8D5-EBC9-96C2-7DE4-83E9CECC516B}"/>
              </a:ext>
            </a:extLst>
          </p:cNvPr>
          <p:cNvSpPr txBox="1"/>
          <p:nvPr userDrawn="1"/>
        </p:nvSpPr>
        <p:spPr>
          <a:xfrm>
            <a:off x="14478000" y="203019"/>
            <a:ext cx="34417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2800" b="0" i="0" u="none" strike="noStrike" dirty="0">
                <a:solidFill>
                  <a:srgbClr val="15704D"/>
                </a:solidFill>
                <a:latin typeface="+mn-ea"/>
              </a:rPr>
              <a:t>MOAMOA</a:t>
            </a:r>
          </a:p>
        </p:txBody>
      </p:sp>
      <p:pic>
        <p:nvPicPr>
          <p:cNvPr id="10" name="Picture 3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n-ea"/>
          <a:ea typeface="+mn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2.png"/><Relationship Id="rId7" Type="http://schemas.openxmlformats.org/officeDocument/2006/relationships/image" Target="../media/image4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9" Type="http://schemas.openxmlformats.org/officeDocument/2006/relationships/image" Target="../media/image4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2.png"/><Relationship Id="rId7" Type="http://schemas.openxmlformats.org/officeDocument/2006/relationships/image" Target="../media/image4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2.png"/><Relationship Id="rId7" Type="http://schemas.openxmlformats.org/officeDocument/2006/relationships/image" Target="../media/image5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27.png"/><Relationship Id="rId7" Type="http://schemas.openxmlformats.org/officeDocument/2006/relationships/image" Target="../media/image67.png"/><Relationship Id="rId12" Type="http://schemas.openxmlformats.org/officeDocument/2006/relationships/image" Target="../media/image7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png"/><Relationship Id="rId11" Type="http://schemas.openxmlformats.org/officeDocument/2006/relationships/image" Target="../media/image71.png"/><Relationship Id="rId5" Type="http://schemas.openxmlformats.org/officeDocument/2006/relationships/image" Target="../media/image65.png"/><Relationship Id="rId10" Type="http://schemas.openxmlformats.org/officeDocument/2006/relationships/image" Target="../media/image70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2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104.png"/><Relationship Id="rId4" Type="http://schemas.openxmlformats.org/officeDocument/2006/relationships/image" Target="../media/image10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106.png"/><Relationship Id="rId4" Type="http://schemas.openxmlformats.org/officeDocument/2006/relationships/image" Target="../media/image10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108.png"/><Relationship Id="rId4" Type="http://schemas.openxmlformats.org/officeDocument/2006/relationships/image" Target="../media/image10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0.png"/><Relationship Id="rId5" Type="http://schemas.openxmlformats.org/officeDocument/2006/relationships/image" Target="../media/image109.png"/><Relationship Id="rId4" Type="http://schemas.openxmlformats.org/officeDocument/2006/relationships/image" Target="../media/image10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112.png"/><Relationship Id="rId4" Type="http://schemas.openxmlformats.org/officeDocument/2006/relationships/image" Target="../media/image11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114.png"/><Relationship Id="rId4" Type="http://schemas.openxmlformats.org/officeDocument/2006/relationships/image" Target="../media/image11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120.png"/><Relationship Id="rId4" Type="http://schemas.openxmlformats.org/officeDocument/2006/relationships/image" Target="../media/image11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122.png"/><Relationship Id="rId4" Type="http://schemas.openxmlformats.org/officeDocument/2006/relationships/image" Target="../media/image12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5.png"/><Relationship Id="rId5" Type="http://schemas.openxmlformats.org/officeDocument/2006/relationships/image" Target="../media/image124.png"/><Relationship Id="rId4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7.png"/><Relationship Id="rId4" Type="http://schemas.openxmlformats.org/officeDocument/2006/relationships/image" Target="../media/image12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9.png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1.png"/><Relationship Id="rId4" Type="http://schemas.openxmlformats.org/officeDocument/2006/relationships/image" Target="../media/image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2.png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5.png"/><Relationship Id="rId5" Type="http://schemas.openxmlformats.org/officeDocument/2006/relationships/image" Target="../media/image134.pn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9.png"/><Relationship Id="rId4" Type="http://schemas.openxmlformats.org/officeDocument/2006/relationships/image" Target="../media/image13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144.png"/><Relationship Id="rId4" Type="http://schemas.openxmlformats.org/officeDocument/2006/relationships/image" Target="../media/image143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6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4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6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159.png"/><Relationship Id="rId4" Type="http://schemas.openxmlformats.org/officeDocument/2006/relationships/image" Target="../media/image158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162.png"/><Relationship Id="rId4" Type="http://schemas.openxmlformats.org/officeDocument/2006/relationships/image" Target="../media/image161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4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7.png"/><Relationship Id="rId4" Type="http://schemas.openxmlformats.org/officeDocument/2006/relationships/image" Target="../media/image166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8.jp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3.png"/><Relationship Id="rId3" Type="http://schemas.openxmlformats.org/officeDocument/2006/relationships/image" Target="../media/image2.png"/><Relationship Id="rId7" Type="http://schemas.openxmlformats.org/officeDocument/2006/relationships/image" Target="../media/image17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1.png"/><Relationship Id="rId5" Type="http://schemas.openxmlformats.org/officeDocument/2006/relationships/image" Target="../media/image170.png"/><Relationship Id="rId4" Type="http://schemas.openxmlformats.org/officeDocument/2006/relationships/image" Target="../media/image169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2692400" y="2844800"/>
            <a:ext cx="13335000" cy="3746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3900" b="0" i="0" u="none" strike="noStrike" dirty="0" err="1">
                <a:solidFill>
                  <a:srgbClr val="FF7F4D"/>
                </a:solidFill>
                <a:latin typeface="+mn-ea"/>
              </a:rPr>
              <a:t>moamoa</a:t>
            </a:r>
            <a:endParaRPr lang="en-US" sz="23900" b="0" i="0" u="none" strike="noStrike" dirty="0">
              <a:solidFill>
                <a:srgbClr val="FF7F4D"/>
              </a:solidFill>
              <a:latin typeface="+mn-ea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2209800" y="6362700"/>
            <a:ext cx="1676400" cy="749300"/>
          </a:xfrm>
          <a:prstGeom prst="roundRect">
            <a:avLst>
              <a:gd name="adj" fmla="val 50000"/>
            </a:avLst>
          </a:prstGeom>
          <a:solidFill>
            <a:srgbClr val="EEEAE3"/>
          </a:solidFill>
          <a:ln>
            <a:solidFill>
              <a:srgbClr val="7DAB99"/>
            </a:solidFill>
          </a:ln>
          <a:effectLst>
            <a:outerShdw blurRad="25400" dist="38100" dir="4200000" sx="103000" sy="103000" algn="tl" rotWithShape="0">
              <a:srgbClr val="E5E5E5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1739900" y="6515100"/>
            <a:ext cx="26162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500" b="0" i="0" u="none" strike="noStrike" dirty="0">
                <a:solidFill>
                  <a:srgbClr val="15704D"/>
                </a:solidFill>
                <a:latin typeface="+mn-ea"/>
              </a:rPr>
              <a:t>팀원</a:t>
            </a:r>
            <a:r>
              <a:rPr lang="en-US" sz="25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2500" b="0" i="0" u="none" strike="noStrike" dirty="0">
                <a:solidFill>
                  <a:srgbClr val="15704D"/>
                </a:solidFill>
                <a:latin typeface="+mn-ea"/>
              </a:rPr>
              <a:t>소개</a:t>
            </a:r>
          </a:p>
        </p:txBody>
      </p:sp>
      <p:sp>
        <p:nvSpPr>
          <p:cNvPr id="18" name="모서리가 둥근 직사각형 17"/>
          <p:cNvSpPr/>
          <p:nvPr/>
        </p:nvSpPr>
        <p:spPr>
          <a:xfrm>
            <a:off x="6073156" y="6349546"/>
            <a:ext cx="3943933" cy="749300"/>
          </a:xfrm>
          <a:prstGeom prst="roundRect">
            <a:avLst>
              <a:gd name="adj" fmla="val 50000"/>
            </a:avLst>
          </a:prstGeom>
          <a:solidFill>
            <a:srgbClr val="EEEAE3"/>
          </a:solidFill>
          <a:ln>
            <a:solidFill>
              <a:srgbClr val="7DAB99"/>
            </a:solidFill>
          </a:ln>
          <a:effectLst>
            <a:outerShdw blurRad="25400" dist="38100" dir="4200000" sx="103000" sy="103000" algn="tl" rotWithShape="0">
              <a:srgbClr val="E5E5E5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6073156" y="6501946"/>
            <a:ext cx="39878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500" b="0" i="0" u="none" strike="noStrike" dirty="0" smtClean="0">
                <a:solidFill>
                  <a:srgbClr val="15704D"/>
                </a:solidFill>
                <a:latin typeface="+mn-ea"/>
              </a:rPr>
              <a:t>3</a:t>
            </a:r>
            <a:r>
              <a:rPr lang="ko-KR" altLang="en-US" sz="2500" b="0" i="0" u="none" strike="noStrike" dirty="0" smtClean="0">
                <a:solidFill>
                  <a:srgbClr val="15704D"/>
                </a:solidFill>
                <a:latin typeface="+mn-ea"/>
              </a:rPr>
              <a:t>차 프로젝트 개발 방향</a:t>
            </a:r>
            <a:endParaRPr lang="ko-KR" sz="25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10272367" y="6349546"/>
            <a:ext cx="3111500" cy="749300"/>
          </a:xfrm>
          <a:prstGeom prst="roundRect">
            <a:avLst>
              <a:gd name="adj" fmla="val 50000"/>
            </a:avLst>
          </a:prstGeom>
          <a:solidFill>
            <a:srgbClr val="EEEAE3"/>
          </a:solidFill>
          <a:ln>
            <a:solidFill>
              <a:srgbClr val="7DAB99"/>
            </a:solidFill>
          </a:ln>
          <a:effectLst>
            <a:outerShdw blurRad="25400" dist="38100" dir="4200000" sx="103000" sy="103000" algn="tl" rotWithShape="0">
              <a:srgbClr val="E5E5E5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0488433" y="6515100"/>
            <a:ext cx="27305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500" b="0" i="0" u="none" strike="noStrike" dirty="0">
                <a:solidFill>
                  <a:srgbClr val="15704D"/>
                </a:solidFill>
                <a:latin typeface="+mn-ea"/>
              </a:rPr>
              <a:t>프로젝트</a:t>
            </a:r>
            <a:r>
              <a:rPr lang="en-US" sz="25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2500" b="0" i="0" u="none" strike="noStrike" dirty="0">
                <a:solidFill>
                  <a:srgbClr val="15704D"/>
                </a:solidFill>
                <a:latin typeface="+mn-ea"/>
              </a:rPr>
              <a:t>수행</a:t>
            </a:r>
            <a:r>
              <a:rPr lang="en-US" sz="25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2500" b="0" i="0" u="none" strike="noStrike" dirty="0">
                <a:solidFill>
                  <a:srgbClr val="15704D"/>
                </a:solidFill>
                <a:latin typeface="+mn-ea"/>
              </a:rPr>
              <a:t>결과</a:t>
            </a: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3639145" y="6362246"/>
            <a:ext cx="3111500" cy="749300"/>
          </a:xfrm>
          <a:prstGeom prst="roundRect">
            <a:avLst>
              <a:gd name="adj" fmla="val 50000"/>
            </a:avLst>
          </a:prstGeom>
          <a:solidFill>
            <a:srgbClr val="EEEAE3"/>
          </a:solidFill>
          <a:ln>
            <a:solidFill>
              <a:srgbClr val="7DAB99"/>
            </a:solidFill>
          </a:ln>
          <a:effectLst>
            <a:outerShdw blurRad="25400" dist="38100" dir="4200000" sx="103000" sy="103000" algn="tl" rotWithShape="0">
              <a:srgbClr val="E5E5E5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13683012" y="6514646"/>
            <a:ext cx="31369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500" b="0" i="0" u="none" strike="noStrike" dirty="0">
                <a:solidFill>
                  <a:srgbClr val="15704D"/>
                </a:solidFill>
                <a:latin typeface="+mn-ea"/>
              </a:rPr>
              <a:t>팀</a:t>
            </a:r>
            <a:r>
              <a:rPr lang="en-US" sz="25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2500" b="0" i="0" u="none" strike="noStrike" dirty="0">
                <a:solidFill>
                  <a:srgbClr val="15704D"/>
                </a:solidFill>
                <a:latin typeface="+mn-ea"/>
              </a:rPr>
              <a:t>프로젝트</a:t>
            </a:r>
            <a:r>
              <a:rPr lang="en-US" sz="25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2500" b="0" i="0" u="none" strike="noStrike" dirty="0">
                <a:solidFill>
                  <a:srgbClr val="15704D"/>
                </a:solidFill>
                <a:latin typeface="+mn-ea"/>
              </a:rPr>
              <a:t>후기</a:t>
            </a:r>
          </a:p>
        </p:txBody>
      </p:sp>
      <p:sp>
        <p:nvSpPr>
          <p:cNvPr id="17" name="모서리가 둥근 직사각형 16"/>
          <p:cNvSpPr/>
          <p:nvPr/>
        </p:nvSpPr>
        <p:spPr>
          <a:xfrm>
            <a:off x="4141478" y="6349546"/>
            <a:ext cx="1676400" cy="749300"/>
          </a:xfrm>
          <a:prstGeom prst="roundRect">
            <a:avLst>
              <a:gd name="adj" fmla="val 50000"/>
            </a:avLst>
          </a:prstGeom>
          <a:solidFill>
            <a:srgbClr val="EEEAE3"/>
          </a:solidFill>
          <a:ln>
            <a:solidFill>
              <a:srgbClr val="7DAB99"/>
            </a:solidFill>
          </a:ln>
          <a:effectLst>
            <a:outerShdw blurRad="25400" dist="38100" dir="4200000" sx="103000" sy="103000" algn="tl" rotWithShape="0">
              <a:srgbClr val="E5E5E5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6"/>
          <p:cNvSpPr txBox="1"/>
          <p:nvPr/>
        </p:nvSpPr>
        <p:spPr>
          <a:xfrm>
            <a:off x="4058928" y="6517821"/>
            <a:ext cx="18415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500" b="0" i="0" u="none" strike="noStrike" dirty="0">
                <a:solidFill>
                  <a:srgbClr val="15704D"/>
                </a:solidFill>
                <a:latin typeface="+mn-ea"/>
              </a:rPr>
              <a:t>개발</a:t>
            </a:r>
            <a:r>
              <a:rPr lang="en-US" sz="25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2500" b="0" i="0" u="none" strike="noStrike" dirty="0">
                <a:solidFill>
                  <a:srgbClr val="15704D"/>
                </a:solidFill>
                <a:latin typeface="+mn-ea"/>
              </a:rPr>
              <a:t>환경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>
          <a:xfrm>
            <a:off x="3352800" y="1409700"/>
            <a:ext cx="120904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smtClean="0">
                <a:solidFill>
                  <a:srgbClr val="15704D"/>
                </a:solidFill>
                <a:latin typeface="+mn-ea"/>
              </a:rPr>
              <a:t>사용자 편의를 위한 디자인 변경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5400000">
            <a:off x="3848723" y="-649359"/>
            <a:ext cx="762000" cy="78613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4" name="TextBox 8"/>
          <p:cNvSpPr txBox="1"/>
          <p:nvPr/>
        </p:nvSpPr>
        <p:spPr>
          <a:xfrm>
            <a:off x="2426322" y="2957627"/>
            <a:ext cx="3606800" cy="622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변경 전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5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5600700"/>
            <a:ext cx="1066800" cy="552450"/>
          </a:xfrm>
          <a:prstGeom prst="rect">
            <a:avLst/>
          </a:prstGeom>
        </p:spPr>
      </p:pic>
      <p:pic>
        <p:nvPicPr>
          <p:cNvPr id="6" name="Picture 3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5400000">
            <a:off x="13804292" y="-630025"/>
            <a:ext cx="762000" cy="78613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7" name="TextBox 8"/>
          <p:cNvSpPr txBox="1"/>
          <p:nvPr/>
        </p:nvSpPr>
        <p:spPr>
          <a:xfrm>
            <a:off x="12381891" y="2976961"/>
            <a:ext cx="3606800" cy="622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변경 후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DCDB6C8-F6A8-41AE-B932-5CF0D49802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71" y="4237989"/>
            <a:ext cx="8283333" cy="400361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9B1C1AE-3831-4A48-8AFE-FAB5D7163B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4641" y="4318386"/>
            <a:ext cx="7820927" cy="392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146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6">
            <a:extLst>
              <a:ext uri="{FF2B5EF4-FFF2-40B4-BE49-F238E27FC236}">
                <a16:creationId xmlns:a16="http://schemas.microsoft.com/office/drawing/2014/main" id="{D8A434D4-3407-8663-1B12-682ED2DA970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4025900" y="2425700"/>
            <a:ext cx="10236200" cy="6709064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2755900"/>
            <a:ext cx="3467100" cy="2260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0" y="5270500"/>
            <a:ext cx="3467100" cy="18161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6200" y="2755900"/>
            <a:ext cx="2743200" cy="2006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36200" y="5016500"/>
            <a:ext cx="2451100" cy="19431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53000" y="7658100"/>
            <a:ext cx="4013200" cy="13081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52100" y="7137400"/>
            <a:ext cx="2882900" cy="18288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4025900" y="13589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요구사항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명세서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6">
            <a:extLst>
              <a:ext uri="{FF2B5EF4-FFF2-40B4-BE49-F238E27FC236}">
                <a16:creationId xmlns:a16="http://schemas.microsoft.com/office/drawing/2014/main" id="{432B6100-6010-BB29-D1A5-E9BDE27F20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937000" y="2570018"/>
            <a:ext cx="10236200" cy="6709064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9900" y="2819400"/>
            <a:ext cx="3416300" cy="2324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4100" y="5435600"/>
            <a:ext cx="4279900" cy="23241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6900" y="2819400"/>
            <a:ext cx="2730500" cy="23241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86900" y="5435600"/>
            <a:ext cx="3086100" cy="23241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9000" y="7962900"/>
            <a:ext cx="6172200" cy="10922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4025900" y="13589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요구사항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명세서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">
            <a:extLst>
              <a:ext uri="{FF2B5EF4-FFF2-40B4-BE49-F238E27FC236}">
                <a16:creationId xmlns:a16="http://schemas.microsoft.com/office/drawing/2014/main" id="{53336A39-4EC6-ED18-6B69-3D0A215ADFD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457200" y="2414494"/>
            <a:ext cx="17526000" cy="7301006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sp>
        <p:nvSpPr>
          <p:cNvPr id="6" name="TextBox 6"/>
          <p:cNvSpPr txBox="1"/>
          <p:nvPr/>
        </p:nvSpPr>
        <p:spPr>
          <a:xfrm>
            <a:off x="711200" y="254000"/>
            <a:ext cx="34417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2200" b="0" i="0" u="none" strike="noStrike" dirty="0">
              <a:solidFill>
                <a:srgbClr val="15704D"/>
              </a:solidFill>
              <a:latin typeface="GangwonEduPower" panose="020B0600000101010101" charset="-127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025900" y="13589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ERD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3068728"/>
            <a:ext cx="15182850" cy="60102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101C6-207C-8980-4AA6-6E8A8AEA4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D2590D7E-A094-ADB6-2110-B3135A578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644472BE-9713-BFA7-0EA1-F8E88D30BA69}"/>
              </a:ext>
            </a:extLst>
          </p:cNvPr>
          <p:cNvSpPr txBox="1"/>
          <p:nvPr/>
        </p:nvSpPr>
        <p:spPr>
          <a:xfrm>
            <a:off x="711200" y="254000"/>
            <a:ext cx="34417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2200" b="0" i="0" u="none" strike="noStrike" dirty="0">
              <a:solidFill>
                <a:srgbClr val="15704D"/>
              </a:solidFill>
              <a:latin typeface="GangwonEduPower" panose="020B0600000101010101" charset="-127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AC4EC90-3165-6C03-085B-E83CCB52BD02}"/>
              </a:ext>
            </a:extLst>
          </p:cNvPr>
          <p:cNvSpPr txBox="1"/>
          <p:nvPr/>
        </p:nvSpPr>
        <p:spPr>
          <a:xfrm>
            <a:off x="4025900" y="13589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회의록</a:t>
            </a:r>
            <a:endParaRPr lang="en-US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113507"/>
            <a:ext cx="5248275" cy="74295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2925" y="2389188"/>
            <a:ext cx="4762500" cy="71723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01550" y="2255838"/>
            <a:ext cx="5124450" cy="730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33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>
            <a:extLst>
              <a:ext uri="{FF2B5EF4-FFF2-40B4-BE49-F238E27FC236}">
                <a16:creationId xmlns:a16="http://schemas.microsoft.com/office/drawing/2014/main" id="{B021A3AF-15C6-1069-D771-17EFAC9E9E5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070717" y="2414494"/>
            <a:ext cx="16302883" cy="6709064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084300" y="9639300"/>
            <a:ext cx="34417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2200" b="0" i="0" u="none" strike="noStrike" dirty="0">
                <a:solidFill>
                  <a:srgbClr val="F7EFE2"/>
                </a:solidFill>
                <a:latin typeface="GangwonEduPower" panose="020B0600000101010101" charset="-127"/>
              </a:rPr>
              <a:t>07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11200" y="254000"/>
            <a:ext cx="34417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2200" b="0" i="0" u="none" strike="noStrike" dirty="0">
              <a:solidFill>
                <a:srgbClr val="15704D"/>
              </a:solidFill>
              <a:latin typeface="GangwonEduPower" panose="020B0600000101010101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025900" y="13589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Flow Chart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443D431-DF42-4B56-F2CD-9820C72A80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7680" y="5805639"/>
            <a:ext cx="5739634" cy="23590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DFA3748-7FAC-C0D6-7CCE-43A2FB89249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3086100"/>
            <a:ext cx="2926313" cy="509102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A387E2E-20AD-5210-A721-AB558F9995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7680" y="3086100"/>
            <a:ext cx="6169603" cy="230516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25ABE22-85B7-8DFE-0019-1CE95533C1D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370" y="5866907"/>
            <a:ext cx="5741806" cy="231021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AEC73D3-AC0D-E016-A421-B488F416511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077" y="3086100"/>
            <a:ext cx="5741805" cy="22969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4025900" y="13589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6000" b="0" i="0" u="none" strike="noStrike" dirty="0" err="1">
                <a:solidFill>
                  <a:srgbClr val="15704D"/>
                </a:solidFill>
                <a:latin typeface="+mn-ea"/>
              </a:rPr>
              <a:t>Figma</a:t>
            </a:r>
            <a:endParaRPr lang="en-US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176689"/>
            <a:ext cx="2809875" cy="3086100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400" y="1919514"/>
            <a:ext cx="3181350" cy="360045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047" y="5586094"/>
            <a:ext cx="3247353" cy="3798026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9075" y="2405017"/>
            <a:ext cx="2343150" cy="385762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70106" y="2176689"/>
            <a:ext cx="4162425" cy="49530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00599" y="2400300"/>
            <a:ext cx="2114550" cy="7239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5CC9BA-3357-7CB0-8585-48FE2EA32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70BF3C8A-5100-AEFD-5D39-36893203E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7E5AF4CD-9F68-64DA-0171-AB3AA8AAE9A7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로그인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0D5296A0-DC4B-CDC5-148F-A08B12BC4A1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3A7FCB6A-6378-6746-E5EB-340FCE7B7F9F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0000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50000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50000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사용할수있도록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50000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50000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아이디 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/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비밀번호 찾기 버튼 추가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50000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50000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기존의 로그인 기능은 그대로 작동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50000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50000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미승인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자녀 계정은 로그인 불가능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76" name="그림 75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BDBA0BFD-25F2-7611-92A2-B212CC4B58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266" y="3138125"/>
            <a:ext cx="5887272" cy="5544324"/>
          </a:xfrm>
          <a:prstGeom prst="rect">
            <a:avLst/>
          </a:prstGeom>
        </p:spPr>
      </p:pic>
      <p:pic>
        <p:nvPicPr>
          <p:cNvPr id="77" name="그림 76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AACB56E8-8C11-EE74-53F0-CC5B0A528F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266" y="3138125"/>
            <a:ext cx="5887272" cy="5544324"/>
          </a:xfrm>
          <a:prstGeom prst="rect">
            <a:avLst/>
          </a:prstGeom>
        </p:spPr>
      </p:pic>
      <p:pic>
        <p:nvPicPr>
          <p:cNvPr id="78" name="그림 77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6E924BEC-1061-E65C-7613-27CF9072A0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266" y="3143400"/>
            <a:ext cx="5887272" cy="5544324"/>
          </a:xfrm>
          <a:prstGeom prst="rect">
            <a:avLst/>
          </a:prstGeom>
        </p:spPr>
      </p:pic>
      <p:pic>
        <p:nvPicPr>
          <p:cNvPr id="79" name="그림 78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14D94796-0034-6EB8-8682-E7D52C3EBA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264" y="3143400"/>
            <a:ext cx="5887272" cy="5544324"/>
          </a:xfrm>
          <a:prstGeom prst="rect">
            <a:avLst/>
          </a:prstGeom>
        </p:spPr>
      </p:pic>
      <p:pic>
        <p:nvPicPr>
          <p:cNvPr id="80" name="그림 79" descr="텍스트, 휴대 전화, 스크린샷, 모바일 기기이(가) 표시된 사진&#10;&#10;자동 생성된 설명">
            <a:extLst>
              <a:ext uri="{FF2B5EF4-FFF2-40B4-BE49-F238E27FC236}">
                <a16:creationId xmlns:a16="http://schemas.microsoft.com/office/drawing/2014/main" id="{B9ACDC67-23FD-CB68-FB0D-497BDBC04D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683" y="2853062"/>
            <a:ext cx="6097561" cy="6097561"/>
          </a:xfrm>
          <a:prstGeom prst="rect">
            <a:avLst/>
          </a:prstGeom>
        </p:spPr>
      </p:pic>
      <p:pic>
        <p:nvPicPr>
          <p:cNvPr id="81" name="그림 80" descr="텍스트, 휴대 전화, 스크린샷, 모바일 기기이(가) 표시된 사진&#10;&#10;자동 생성된 설명">
            <a:extLst>
              <a:ext uri="{FF2B5EF4-FFF2-40B4-BE49-F238E27FC236}">
                <a16:creationId xmlns:a16="http://schemas.microsoft.com/office/drawing/2014/main" id="{C3A5189C-6E7B-A0F0-3D1E-7CEA1AACAD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682" y="2864255"/>
            <a:ext cx="6097561" cy="6097561"/>
          </a:xfrm>
          <a:prstGeom prst="rect">
            <a:avLst/>
          </a:prstGeom>
        </p:spPr>
      </p:pic>
      <p:pic>
        <p:nvPicPr>
          <p:cNvPr id="82" name="그림 81" descr="텍스트, 휴대 전화, 스크린샷, 모바일 기기이(가) 표시된 사진&#10;&#10;자동 생성된 설명">
            <a:extLst>
              <a:ext uri="{FF2B5EF4-FFF2-40B4-BE49-F238E27FC236}">
                <a16:creationId xmlns:a16="http://schemas.microsoft.com/office/drawing/2014/main" id="{DFCF04F3-6D1B-A1A5-B858-E00B76C84DD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681" y="2841869"/>
            <a:ext cx="6097561" cy="6097561"/>
          </a:xfrm>
          <a:prstGeom prst="rect">
            <a:avLst/>
          </a:prstGeom>
        </p:spPr>
      </p:pic>
      <p:pic>
        <p:nvPicPr>
          <p:cNvPr id="83" name="그림 82" descr="텍스트, 휴대 전화, 스크린샷, 모바일 기기이(가) 표시된 사진&#10;&#10;자동 생성된 설명">
            <a:extLst>
              <a:ext uri="{FF2B5EF4-FFF2-40B4-BE49-F238E27FC236}">
                <a16:creationId xmlns:a16="http://schemas.microsoft.com/office/drawing/2014/main" id="{DAF88308-04AE-F312-7BEB-78550B8C4F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714" y="2853000"/>
            <a:ext cx="6096528" cy="6096528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38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5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GangwonEduPower" panose="020B0600000101010101" charset="-127"/>
                  <a:ea typeface="GangwonEduPower" panose="020B0600000101010101" charset="-127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GangwonEduPower" panose="020B0600000101010101" charset="-127"/>
                <a:ea typeface="GangwonEduPower" panose="020B0600000101010101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0964042-4950-4F37-96A3-B993F81CFCEF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36" name="Picture 7">
              <a:extLst>
                <a:ext uri="{FF2B5EF4-FFF2-40B4-BE49-F238E27FC236}">
                  <a16:creationId xmlns:a16="http://schemas.microsoft.com/office/drawing/2014/main" id="{E8220410-E72F-4427-B5E8-371345090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7" name="TextBox 13">
              <a:extLst>
                <a:ext uri="{FF2B5EF4-FFF2-40B4-BE49-F238E27FC236}">
                  <a16:creationId xmlns:a16="http://schemas.microsoft.com/office/drawing/2014/main" id="{AF80A19F-3C4C-440E-96F3-6D369C080360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GangwonEduPower" panose="020B0600000101010101" charset="-127"/>
                  <a:ea typeface="GangwonEduPower" panose="020B0600000101010101" charset="-127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GangwonEduPower" panose="020B0600000101010101" charset="-127"/>
                <a:ea typeface="GangwonEduPower" panose="020B0600000101010101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9687767-1C7A-42F8-98A6-F406290AED62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41" name="Picture 7">
              <a:extLst>
                <a:ext uri="{FF2B5EF4-FFF2-40B4-BE49-F238E27FC236}">
                  <a16:creationId xmlns:a16="http://schemas.microsoft.com/office/drawing/2014/main" id="{0706D7CF-06FB-44F9-869C-EB5729529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9" name="TextBox 13">
              <a:extLst>
                <a:ext uri="{FF2B5EF4-FFF2-40B4-BE49-F238E27FC236}">
                  <a16:creationId xmlns:a16="http://schemas.microsoft.com/office/drawing/2014/main" id="{5675D281-D6A2-4815-85C8-65F6DB37B937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GangwonEduPower" panose="020B0600000101010101" charset="-127"/>
                  <a:ea typeface="GangwonEduPower" panose="020B0600000101010101" charset="-127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GangwonEduPower" panose="020B0600000101010101" charset="-127"/>
                <a:ea typeface="GangwonEduPower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623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07C13-88B1-A702-41C2-72D15B050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6">
            <a:extLst>
              <a:ext uri="{FF2B5EF4-FFF2-40B4-BE49-F238E27FC236}">
                <a16:creationId xmlns:a16="http://schemas.microsoft.com/office/drawing/2014/main" id="{5378F547-0A17-4F0A-852A-5013198E7E9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5E832CE9-F0F6-C431-D888-8ABBAD09D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0C80283F-0E11-E4C9-CEBD-72618BCB1929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회원가입</a:t>
            </a:r>
            <a:r>
              <a:rPr lang="en-US" sz="600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CDE70FE8-A797-DCA7-B6ED-D65BEE6DE4AD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수있도록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단순 클릭으로 가족코드 복사 가능</a:t>
            </a: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86" name="그림 85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8B59B174-904D-F70E-3751-2BE2F00983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" y="3119899"/>
            <a:ext cx="6486787" cy="5567825"/>
          </a:xfrm>
          <a:prstGeom prst="rect">
            <a:avLst/>
          </a:prstGeom>
        </p:spPr>
      </p:pic>
      <p:pic>
        <p:nvPicPr>
          <p:cNvPr id="88" name="그림 8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900DABE2-FE58-6126-5C02-D2FD6CAD34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119899"/>
            <a:ext cx="2823171" cy="5573171"/>
          </a:xfrm>
          <a:prstGeom prst="rect">
            <a:avLst/>
          </a:prstGeom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DDCF8918-4591-4D20-9D89-7D78089D81B4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8" name="Picture 7">
              <a:extLst>
                <a:ext uri="{FF2B5EF4-FFF2-40B4-BE49-F238E27FC236}">
                  <a16:creationId xmlns:a16="http://schemas.microsoft.com/office/drawing/2014/main" id="{5BEFDC93-5787-493B-BD83-D559A791C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9" name="TextBox 13">
              <a:extLst>
                <a:ext uri="{FF2B5EF4-FFF2-40B4-BE49-F238E27FC236}">
                  <a16:creationId xmlns:a16="http://schemas.microsoft.com/office/drawing/2014/main" id="{B14FA9F4-7133-4C1A-A862-CE79726AC367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419DEFC-EFA1-45AC-B81F-215070E0EE55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31" name="Picture 7">
              <a:extLst>
                <a:ext uri="{FF2B5EF4-FFF2-40B4-BE49-F238E27FC236}">
                  <a16:creationId xmlns:a16="http://schemas.microsoft.com/office/drawing/2014/main" id="{A3E630D4-7B33-4C46-8DDB-EB644A9A7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2" name="TextBox 13">
              <a:extLst>
                <a:ext uri="{FF2B5EF4-FFF2-40B4-BE49-F238E27FC236}">
                  <a16:creationId xmlns:a16="http://schemas.microsoft.com/office/drawing/2014/main" id="{5ED38445-2234-4CAC-88D9-1B0202C06301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5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92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8D892-EF19-E091-75F8-A32D02F500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9342D358-0652-4FF0-B753-B0978849DC6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FAE66BED-3CDF-40E8-A869-23EB7F67E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57D8B430-02F9-A783-5898-025F59E6653B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회원가입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F5583CB2-1FC2-2A46-5E60-D105ABE4EE63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단순 클릭으로 가족코드 복사 가능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4" name="그림 13" descr="텍스트, 인간의 얼굴, 스크린샷, 사람이(가) 표시된 사진&#10;&#10;자동 생성된 설명">
            <a:extLst>
              <a:ext uri="{FF2B5EF4-FFF2-40B4-BE49-F238E27FC236}">
                <a16:creationId xmlns:a16="http://schemas.microsoft.com/office/drawing/2014/main" id="{F523DDBB-455E-ED8F-EE57-379DBF5A9C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51" y="3119899"/>
            <a:ext cx="6486787" cy="5562674"/>
          </a:xfrm>
          <a:prstGeom prst="rect">
            <a:avLst/>
          </a:prstGeom>
        </p:spPr>
      </p:pic>
      <p:pic>
        <p:nvPicPr>
          <p:cNvPr id="17" name="그림 16" descr="텍스트, 인간의 얼굴, 스크린샷, 휴대 전화이(가) 표시된 사진&#10;&#10;자동 생성된 설명">
            <a:extLst>
              <a:ext uri="{FF2B5EF4-FFF2-40B4-BE49-F238E27FC236}">
                <a16:creationId xmlns:a16="http://schemas.microsoft.com/office/drawing/2014/main" id="{7DC30A7A-A0A2-3846-3FE8-56DDBBE7F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119899"/>
            <a:ext cx="2817550" cy="5568016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C41678B7-4301-41E3-9A40-07FEE8C294DC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A4F2C30B-C122-4614-AF1A-5EF9D5E6B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FC9D2820-6A08-4555-A359-24F2C2D7C8BA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ED9EF8A-E510-4316-A68F-E7FCA80D3B2F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02DBC85B-3D7E-433F-AE8D-4F1584ADA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DD4C92AE-D8A0-4D57-9102-4F085B67B59A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9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4588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4">
            <a:extLst>
              <a:ext uri="{FF2B5EF4-FFF2-40B4-BE49-F238E27FC236}">
                <a16:creationId xmlns:a16="http://schemas.microsoft.com/office/drawing/2014/main" id="{44251384-A666-2A26-0016-1EE311A110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375405" y="3848100"/>
            <a:ext cx="7099300" cy="5196372"/>
          </a:xfrm>
          <a:prstGeom prst="rect">
            <a:avLst/>
          </a:prstGeom>
          <a:effectLst>
            <a:outerShdw blurRad="78743" dist="176606" dir="2700000">
              <a:srgbClr val="000000">
                <a:alpha val="10000"/>
              </a:srgbClr>
            </a:outerShdw>
          </a:effectLst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E4C4DB27-91D8-8D72-5AC1-C7E5843C65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798050" y="3848100"/>
            <a:ext cx="7143376" cy="5196372"/>
          </a:xfrm>
          <a:prstGeom prst="rect">
            <a:avLst/>
          </a:prstGeom>
          <a:effectLst>
            <a:outerShdw blurRad="78743" dist="176606" dir="2700000">
              <a:srgbClr val="000000">
                <a:alpha val="10000"/>
              </a:srgbClr>
            </a:outerShdw>
          </a:effectLst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013" y="3937916"/>
            <a:ext cx="7099300" cy="4889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-5400000">
            <a:off x="4546600" y="-419100"/>
            <a:ext cx="762000" cy="70993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6146800" y="5829300"/>
            <a:ext cx="5994400" cy="127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>
            <a:alphaModFix amt="50000"/>
          </a:blip>
          <a:stretch>
            <a:fillRect/>
          </a:stretch>
        </p:blipFill>
        <p:spPr>
          <a:xfrm rot="-5400000">
            <a:off x="12966700" y="-419100"/>
            <a:ext cx="762000" cy="7099300"/>
          </a:xfrm>
          <a:prstGeom prst="rect">
            <a:avLst/>
          </a:prstGeom>
          <a:effectLst>
            <a:outerShdw blurRad="5783" dist="70338" dir="8100000">
              <a:srgbClr val="000000">
                <a:alpha val="10000"/>
              </a:srgbClr>
            </a:outerShdw>
          </a:effectLst>
        </p:spPr>
      </p:pic>
      <p:sp>
        <p:nvSpPr>
          <p:cNvPr id="9" name="TextBox 9"/>
          <p:cNvSpPr txBox="1"/>
          <p:nvPr/>
        </p:nvSpPr>
        <p:spPr>
          <a:xfrm>
            <a:off x="2184400" y="2882900"/>
            <a:ext cx="54991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3000" b="1" i="0" u="none" strike="noStrike" dirty="0" err="1">
                <a:solidFill>
                  <a:srgbClr val="15704D"/>
                </a:solidFill>
                <a:latin typeface="+mn-ea"/>
              </a:rPr>
              <a:t>팀명</a:t>
            </a:r>
            <a:r>
              <a:rPr lang="en-US" sz="3000" b="0" i="0" u="none" strike="noStrike" dirty="0">
                <a:solidFill>
                  <a:srgbClr val="15704D"/>
                </a:solidFill>
                <a:latin typeface="+mn-ea"/>
              </a:rPr>
              <a:t> : </a:t>
            </a:r>
            <a:r>
              <a:rPr lang="en-US" sz="3000" b="0" i="0" u="none" strike="noStrike" dirty="0" err="1">
                <a:solidFill>
                  <a:srgbClr val="15704D"/>
                </a:solidFill>
                <a:latin typeface="+mn-ea"/>
              </a:rPr>
              <a:t>moamoa</a:t>
            </a:r>
            <a:endParaRPr lang="en-US" sz="3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972488" y="2880590"/>
            <a:ext cx="67945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3000" b="1" i="0" u="none" strike="noStrike" dirty="0">
                <a:solidFill>
                  <a:srgbClr val="15704D"/>
                </a:solidFill>
                <a:latin typeface="+mn-ea"/>
              </a:rPr>
              <a:t>팀원</a:t>
            </a:r>
            <a:r>
              <a:rPr lang="en-US" sz="3000" b="0" i="0" u="none" strike="noStrike" dirty="0">
                <a:solidFill>
                  <a:srgbClr val="15704D"/>
                </a:solidFill>
                <a:latin typeface="+mn-ea"/>
              </a:rPr>
              <a:t> : </a:t>
            </a:r>
            <a:r>
              <a:rPr lang="ko-KR" sz="3000" b="0" i="0" u="none" strike="noStrike" dirty="0">
                <a:solidFill>
                  <a:srgbClr val="15704D"/>
                </a:solidFill>
                <a:latin typeface="+mn-ea"/>
              </a:rPr>
              <a:t>김주연</a:t>
            </a:r>
            <a:r>
              <a:rPr lang="en-US" sz="3000" b="0" i="0" u="none" strike="noStrike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sz="3000" b="0" i="0" u="none" strike="noStrike" dirty="0">
                <a:solidFill>
                  <a:srgbClr val="15704D"/>
                </a:solidFill>
                <a:latin typeface="+mn-ea"/>
              </a:rPr>
              <a:t>김현석</a:t>
            </a:r>
            <a:r>
              <a:rPr lang="en-US" sz="3000" b="0" i="0" u="none" strike="noStrike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sz="3000" b="0" i="0" u="none" strike="noStrike" dirty="0">
                <a:solidFill>
                  <a:srgbClr val="15704D"/>
                </a:solidFill>
                <a:latin typeface="+mn-ea"/>
              </a:rPr>
              <a:t>배현진</a:t>
            </a:r>
            <a:r>
              <a:rPr lang="en-US" sz="3000" b="0" i="0" u="none" strike="noStrike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sz="3000" b="0" i="0" u="none" strike="noStrike" dirty="0" err="1">
                <a:solidFill>
                  <a:srgbClr val="15704D"/>
                </a:solidFill>
                <a:latin typeface="+mn-ea"/>
              </a:rPr>
              <a:t>최상민</a:t>
            </a:r>
            <a:endParaRPr lang="ko-KR" sz="3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025900" y="13462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팀원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소개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189765" y="4049570"/>
            <a:ext cx="30480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sz="2800" b="0" i="0" u="none" strike="noStrike" spc="-100" dirty="0">
                <a:solidFill>
                  <a:srgbClr val="15704D"/>
                </a:solidFill>
                <a:latin typeface="+mn-ea"/>
              </a:rPr>
              <a:t>김주연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438094" y="6546850"/>
            <a:ext cx="30480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sz="2800" b="0" i="0" u="none" strike="noStrike" spc="-100" dirty="0">
                <a:solidFill>
                  <a:srgbClr val="15704D"/>
                </a:solidFill>
                <a:latin typeface="+mn-ea"/>
              </a:rPr>
              <a:t>김현석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00651" y="6546850"/>
            <a:ext cx="30480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sz="2800" b="0" i="0" u="none" strike="noStrike" spc="-100" dirty="0">
                <a:solidFill>
                  <a:srgbClr val="15704D"/>
                </a:solidFill>
                <a:latin typeface="+mn-ea"/>
              </a:rPr>
              <a:t>배현진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296548" y="4049570"/>
            <a:ext cx="30480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sz="2800" b="0" i="0" u="none" strike="noStrike" spc="-100" dirty="0">
                <a:solidFill>
                  <a:srgbClr val="15704D"/>
                </a:solidFill>
                <a:latin typeface="+mn-ea"/>
              </a:rPr>
              <a:t>최상민</a:t>
            </a:r>
          </a:p>
        </p:txBody>
      </p:sp>
      <p:sp>
        <p:nvSpPr>
          <p:cNvPr id="28" name="TextBox 12"/>
          <p:cNvSpPr txBox="1"/>
          <p:nvPr/>
        </p:nvSpPr>
        <p:spPr>
          <a:xfrm>
            <a:off x="13479227" y="4618233"/>
            <a:ext cx="3048000" cy="150951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/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은행 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>- </a:t>
            </a:r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포인트 통</a:t>
            </a:r>
            <a:r>
              <a:rPr lang="ko-KR" altLang="en-US" sz="2000" spc="-100" dirty="0" smtClean="0">
                <a:solidFill>
                  <a:srgbClr val="15704D"/>
                </a:solidFill>
                <a:latin typeface="+mn-ea"/>
              </a:rPr>
              <a:t>장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/>
            </a:r>
            <a:br>
              <a:rPr lang="en-US" altLang="ko-KR" sz="2000" spc="-100" dirty="0">
                <a:solidFill>
                  <a:srgbClr val="15704D"/>
                </a:solidFill>
                <a:latin typeface="+mn-ea"/>
              </a:rPr>
            </a:br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이자율 계산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/>
            </a:r>
            <a:br>
              <a:rPr lang="en-US" altLang="ko-KR" sz="2000" spc="-100" dirty="0">
                <a:solidFill>
                  <a:srgbClr val="15704D"/>
                </a:solidFill>
                <a:latin typeface="+mn-ea"/>
              </a:rPr>
            </a:br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적금 상품 랜덤 생성</a:t>
            </a:r>
            <a:endParaRPr lang="en-US" altLang="ko-KR" sz="2000" spc="-100" dirty="0">
              <a:solidFill>
                <a:srgbClr val="15704D"/>
              </a:solidFill>
              <a:latin typeface="+mn-ea"/>
            </a:endParaRPr>
          </a:p>
          <a:p>
            <a:pPr lvl="0"/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중도해지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100" dirty="0" err="1">
                <a:solidFill>
                  <a:srgbClr val="15704D"/>
                </a:solidFill>
                <a:latin typeface="+mn-ea"/>
              </a:rPr>
              <a:t>만기해지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/>
            </a:r>
            <a:br>
              <a:rPr lang="en-US" altLang="ko-KR" sz="2000" spc="-100" dirty="0">
                <a:solidFill>
                  <a:srgbClr val="15704D"/>
                </a:solidFill>
                <a:latin typeface="+mn-ea"/>
              </a:rPr>
            </a:br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미션 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지출 게시판 </a:t>
            </a:r>
            <a:endParaRPr lang="ko-KR" sz="2000" b="0" i="0" u="none" strike="noStrike" spc="-100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29" name="TextBox 12"/>
          <p:cNvSpPr txBox="1"/>
          <p:nvPr/>
        </p:nvSpPr>
        <p:spPr>
          <a:xfrm>
            <a:off x="10390094" y="4601900"/>
            <a:ext cx="3048000" cy="169623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/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은행 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>– </a:t>
            </a:r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적금 가입</a:t>
            </a:r>
            <a:endParaRPr lang="en-US" altLang="ko-KR" sz="2000" spc="-100" dirty="0">
              <a:solidFill>
                <a:srgbClr val="15704D"/>
              </a:solidFill>
              <a:latin typeface="+mn-ea"/>
            </a:endParaRPr>
          </a:p>
          <a:p>
            <a:pPr lvl="0"/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자동이체</a:t>
            </a:r>
            <a:endParaRPr lang="en-US" altLang="ko-KR" sz="2000" spc="-100" dirty="0">
              <a:solidFill>
                <a:srgbClr val="15704D"/>
              </a:solidFill>
              <a:latin typeface="+mn-ea"/>
            </a:endParaRPr>
          </a:p>
          <a:p>
            <a:pPr lvl="0"/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출결 포인트 지급</a:t>
            </a:r>
            <a:endParaRPr lang="en-US" altLang="ko-KR" sz="2000" spc="-100" dirty="0">
              <a:solidFill>
                <a:srgbClr val="15704D"/>
              </a:solidFill>
              <a:latin typeface="+mn-ea"/>
            </a:endParaRPr>
          </a:p>
          <a:p>
            <a:pPr lvl="0"/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한국은행 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>API</a:t>
            </a:r>
          </a:p>
          <a:p>
            <a:pPr lvl="0"/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웹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앱 전환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/>
            </a:r>
            <a:br>
              <a:rPr lang="en-US" altLang="ko-KR" sz="2000" spc="-100" dirty="0">
                <a:solidFill>
                  <a:srgbClr val="15704D"/>
                </a:solidFill>
                <a:latin typeface="+mn-ea"/>
              </a:rPr>
            </a:br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미션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지출 게시판 </a:t>
            </a:r>
            <a:endParaRPr lang="ko-KR" sz="2000" b="0" i="0" u="none" strike="noStrike" spc="-100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30" name="TextBox 12"/>
          <p:cNvSpPr txBox="1"/>
          <p:nvPr/>
        </p:nvSpPr>
        <p:spPr>
          <a:xfrm>
            <a:off x="13510495" y="6961784"/>
            <a:ext cx="3048000" cy="186563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/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회원가입</a:t>
            </a:r>
            <a:r>
              <a:rPr lang="en-US" altLang="ko-KR" sz="2000" spc="-1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b="0" i="0" u="none" strike="noStrike" spc="-100" dirty="0">
                <a:solidFill>
                  <a:srgbClr val="15704D"/>
                </a:solidFill>
                <a:latin typeface="+mn-ea"/>
              </a:rPr>
              <a:t>로그인</a:t>
            </a:r>
            <a:r>
              <a:rPr lang="en-US" altLang="ko-KR" sz="2000" b="0" i="0" u="none" strike="noStrike" spc="-100" dirty="0">
                <a:solidFill>
                  <a:srgbClr val="15704D"/>
                </a:solidFill>
                <a:latin typeface="+mn-ea"/>
              </a:rPr>
              <a:t/>
            </a:r>
            <a:br>
              <a:rPr lang="en-US" altLang="ko-KR" sz="2000" b="0" i="0" u="none" strike="noStrike" spc="-100" dirty="0">
                <a:solidFill>
                  <a:srgbClr val="15704D"/>
                </a:solidFill>
                <a:latin typeface="+mn-ea"/>
              </a:rPr>
            </a:br>
            <a:r>
              <a:rPr lang="ko-KR" altLang="en-US" sz="2000" b="0" i="0" u="none" strike="noStrike" spc="-100" dirty="0">
                <a:solidFill>
                  <a:srgbClr val="15704D"/>
                </a:solidFill>
                <a:latin typeface="+mn-ea"/>
              </a:rPr>
              <a:t>아이디</a:t>
            </a:r>
            <a:r>
              <a:rPr lang="en-US" altLang="ko-KR" sz="2000" b="0" i="0" u="none" strike="noStrike" spc="-1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2000" b="0" i="0" u="none" strike="noStrike" spc="-100" dirty="0">
                <a:solidFill>
                  <a:srgbClr val="15704D"/>
                </a:solidFill>
                <a:latin typeface="+mn-ea"/>
              </a:rPr>
              <a:t>비밀번호찾기</a:t>
            </a:r>
            <a:endParaRPr lang="en-US" altLang="ko-KR" sz="2000" b="0" i="0" u="none" strike="noStrike" spc="-100" dirty="0">
              <a:solidFill>
                <a:srgbClr val="15704D"/>
              </a:solidFill>
              <a:latin typeface="+mn-ea"/>
            </a:endParaRPr>
          </a:p>
          <a:p>
            <a:pPr lvl="0"/>
            <a:r>
              <a:rPr lang="ko-KR" altLang="en-US" sz="2000" spc="-100" dirty="0" err="1">
                <a:solidFill>
                  <a:srgbClr val="15704D"/>
                </a:solidFill>
                <a:latin typeface="+mn-ea"/>
              </a:rPr>
              <a:t>가족정보</a:t>
            </a:r>
            <a:endParaRPr lang="en-US" altLang="ko-KR" sz="2000" spc="-100" dirty="0">
              <a:solidFill>
                <a:srgbClr val="15704D"/>
              </a:solidFill>
              <a:latin typeface="+mn-ea"/>
            </a:endParaRPr>
          </a:p>
          <a:p>
            <a:pPr lvl="0"/>
            <a:r>
              <a:rPr lang="ko-KR" altLang="en-US" sz="2000" b="0" i="0" u="none" strike="noStrike" spc="-100" dirty="0">
                <a:solidFill>
                  <a:srgbClr val="15704D"/>
                </a:solidFill>
                <a:latin typeface="+mn-ea"/>
              </a:rPr>
              <a:t>회원정보 수정</a:t>
            </a:r>
            <a:endParaRPr lang="en-US" altLang="ko-KR" sz="2000" b="0" i="0" u="none" strike="noStrike" spc="-100" dirty="0">
              <a:solidFill>
                <a:srgbClr val="15704D"/>
              </a:solidFill>
              <a:latin typeface="+mn-ea"/>
            </a:endParaRPr>
          </a:p>
          <a:p>
            <a:pPr lvl="0"/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회원탈퇴</a:t>
            </a:r>
            <a:endParaRPr lang="en-US" altLang="ko-KR" sz="2000" spc="-100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33" name="TextBox 12"/>
          <p:cNvSpPr txBox="1"/>
          <p:nvPr/>
        </p:nvSpPr>
        <p:spPr>
          <a:xfrm>
            <a:off x="10321738" y="7078111"/>
            <a:ext cx="3048000" cy="965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/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앱 디자인</a:t>
            </a:r>
            <a:endParaRPr lang="en-US" altLang="ko-KR" sz="2000" spc="-100" dirty="0">
              <a:solidFill>
                <a:srgbClr val="15704D"/>
              </a:solidFill>
              <a:latin typeface="+mn-ea"/>
            </a:endParaRPr>
          </a:p>
          <a:p>
            <a:pPr lvl="0"/>
            <a:r>
              <a:rPr lang="ko-KR" altLang="en-US" sz="2000" b="0" i="0" u="none" strike="noStrike" spc="-100" dirty="0">
                <a:solidFill>
                  <a:srgbClr val="15704D"/>
                </a:solidFill>
                <a:latin typeface="+mn-ea"/>
              </a:rPr>
              <a:t>달력</a:t>
            </a:r>
            <a:r>
              <a:rPr lang="en-US" altLang="ko-KR" sz="2000" b="0" i="0" u="none" strike="noStrike" spc="-1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b="0" i="0" u="none" strike="noStrike" spc="-100" dirty="0">
                <a:solidFill>
                  <a:srgbClr val="15704D"/>
                </a:solidFill>
                <a:latin typeface="+mn-ea"/>
              </a:rPr>
              <a:t>통계</a:t>
            </a:r>
            <a:endParaRPr lang="en-US" altLang="ko-KR" sz="2000" b="0" i="0" u="none" strike="noStrike" spc="-100" dirty="0">
              <a:solidFill>
                <a:srgbClr val="15704D"/>
              </a:solidFill>
              <a:latin typeface="+mn-ea"/>
            </a:endParaRPr>
          </a:p>
          <a:p>
            <a:pPr lvl="0"/>
            <a:r>
              <a:rPr lang="ko-KR" altLang="en-US" sz="2000" spc="-100" dirty="0" err="1">
                <a:solidFill>
                  <a:srgbClr val="15704D"/>
                </a:solidFill>
                <a:latin typeface="+mn-ea"/>
              </a:rPr>
              <a:t>웹디자인</a:t>
            </a:r>
            <a:r>
              <a:rPr lang="ko-KR" altLang="en-US" sz="2000" spc="-100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altLang="en-US" sz="2000" spc="-100" dirty="0" err="1">
                <a:solidFill>
                  <a:srgbClr val="15704D"/>
                </a:solidFill>
                <a:latin typeface="+mn-ea"/>
              </a:rPr>
              <a:t>리뉴얼</a:t>
            </a:r>
            <a:endParaRPr lang="ko-KR" sz="2000" b="0" i="0" u="none" strike="noStrike" spc="-100" dirty="0">
              <a:solidFill>
                <a:srgbClr val="15704D"/>
              </a:solidFill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A16CC6-ED67-F4DD-E3D2-794877ACF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6">
            <a:extLst>
              <a:ext uri="{FF2B5EF4-FFF2-40B4-BE49-F238E27FC236}">
                <a16:creationId xmlns:a16="http://schemas.microsoft.com/office/drawing/2014/main" id="{DEF53449-4E9C-4623-ABDA-C4CED5DBB8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2F466A18-173B-662D-85D2-6834032C1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4C558F21-1864-24AD-6577-8B77B0E01732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회원가입</a:t>
            </a:r>
            <a:r>
              <a:rPr lang="en-US" sz="600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F75334DE-D0CC-ABB1-1C19-044EEFEA2392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단순 클릭으로 가족코드 복사 가능</a:t>
            </a: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22" name="그림 21" descr="텍스트, 스크린샷, 소프트웨어, 운영 체제이(가) 표시된 사진&#10;&#10;자동 생성된 설명">
            <a:extLst>
              <a:ext uri="{FF2B5EF4-FFF2-40B4-BE49-F238E27FC236}">
                <a16:creationId xmlns:a16="http://schemas.microsoft.com/office/drawing/2014/main" id="{BD5E0736-D833-A448-17AF-DE52D33131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51" y="3126248"/>
            <a:ext cx="6471978" cy="5549975"/>
          </a:xfrm>
          <a:prstGeom prst="rect">
            <a:avLst/>
          </a:prstGeom>
        </p:spPr>
      </p:pic>
      <p:pic>
        <p:nvPicPr>
          <p:cNvPr id="25" name="그림 24" descr="전자제품, 텍스트, 스크린샷, 모바일 기기이(가) 표시된 사진&#10;&#10;자동 생성된 설명">
            <a:extLst>
              <a:ext uri="{FF2B5EF4-FFF2-40B4-BE49-F238E27FC236}">
                <a16:creationId xmlns:a16="http://schemas.microsoft.com/office/drawing/2014/main" id="{AEB3AB0E-289A-F9BE-5D67-A4BF0C20AC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119899"/>
            <a:ext cx="2817550" cy="5568016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DCD50D51-BC86-4363-A2E3-CDCB28CC4168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BFBB24B0-3CA0-4673-B3B5-5A7492178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536DD99E-1620-437B-90EB-C926AFD8F3DF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1BB77BD-0CAF-485B-9E72-4A1B250D3850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708E56B9-EAA2-4AE7-A87C-4E32B602D4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8" name="TextBox 13">
              <a:extLst>
                <a:ext uri="{FF2B5EF4-FFF2-40B4-BE49-F238E27FC236}">
                  <a16:creationId xmlns:a16="http://schemas.microsoft.com/office/drawing/2014/main" id="{3DDA780F-49B7-48E8-B53F-3AA00C3252CE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1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479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F4E33-4705-9049-93F2-E1DFC457A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6">
            <a:extLst>
              <a:ext uri="{FF2B5EF4-FFF2-40B4-BE49-F238E27FC236}">
                <a16:creationId xmlns:a16="http://schemas.microsoft.com/office/drawing/2014/main" id="{EA82C0D0-1625-4D40-A01D-C4360428713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62251E55-8EFB-06BE-CA09-D7ECE6D56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F0DA6278-8C57-669A-1A17-F5D17A47E100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회원가입</a:t>
            </a:r>
            <a:r>
              <a:rPr lang="en-US" sz="600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BEBC1275-3430-E24F-28F2-1BF10447DB3D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단순 클릭으로 가족코드 복사 가능</a:t>
            </a: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4" name="그림 13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C6826FDD-2C55-FA6A-6127-257BC3DC75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52" y="3153311"/>
            <a:ext cx="6471978" cy="5549976"/>
          </a:xfrm>
          <a:prstGeom prst="rect">
            <a:avLst/>
          </a:prstGeom>
        </p:spPr>
      </p:pic>
      <p:pic>
        <p:nvPicPr>
          <p:cNvPr id="17" name="그림 16" descr="전자제품, 텍스트, 스크린샷, 모바일 기기이(가) 표시된 사진&#10;&#10;자동 생성된 설명">
            <a:extLst>
              <a:ext uri="{FF2B5EF4-FFF2-40B4-BE49-F238E27FC236}">
                <a16:creationId xmlns:a16="http://schemas.microsoft.com/office/drawing/2014/main" id="{087E7318-2413-7754-EB3F-31AEC190DC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118728"/>
            <a:ext cx="2817550" cy="5568016"/>
          </a:xfrm>
          <a:prstGeom prst="rect">
            <a:avLst/>
          </a:prstGeom>
        </p:spPr>
      </p:pic>
      <p:grpSp>
        <p:nvGrpSpPr>
          <p:cNvPr id="40" name="그룹 39">
            <a:extLst>
              <a:ext uri="{FF2B5EF4-FFF2-40B4-BE49-F238E27FC236}">
                <a16:creationId xmlns:a16="http://schemas.microsoft.com/office/drawing/2014/main" id="{FADBF9E9-7A40-464B-832E-458817244C15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41" name="Picture 7">
              <a:extLst>
                <a:ext uri="{FF2B5EF4-FFF2-40B4-BE49-F238E27FC236}">
                  <a16:creationId xmlns:a16="http://schemas.microsoft.com/office/drawing/2014/main" id="{0AFB4B50-A3FF-4E5B-B6C5-B5A70BA3E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42" name="TextBox 13">
              <a:extLst>
                <a:ext uri="{FF2B5EF4-FFF2-40B4-BE49-F238E27FC236}">
                  <a16:creationId xmlns:a16="http://schemas.microsoft.com/office/drawing/2014/main" id="{38C5D0C3-231A-4A01-AF3D-5041DA8144EB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B546FF9E-8569-4596-ACE9-0D939572BD21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44" name="Picture 7">
              <a:extLst>
                <a:ext uri="{FF2B5EF4-FFF2-40B4-BE49-F238E27FC236}">
                  <a16:creationId xmlns:a16="http://schemas.microsoft.com/office/drawing/2014/main" id="{7E3B114B-54C0-4060-B306-F114734C40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45" name="TextBox 13">
              <a:extLst>
                <a:ext uri="{FF2B5EF4-FFF2-40B4-BE49-F238E27FC236}">
                  <a16:creationId xmlns:a16="http://schemas.microsoft.com/office/drawing/2014/main" id="{68209607-AFF4-40FD-A6A5-5F1C93CB769A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0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1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867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540FA0-B6C2-9E50-E0C6-455262CFF8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D22F611F-9D48-4D58-88BC-DDA6F70050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BCAADE90-6556-D66F-CC97-236165081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15029F37-68C7-F4B0-781C-7E6185C01F10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회원가입</a:t>
            </a:r>
            <a:r>
              <a:rPr lang="en-US" sz="600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4DD34FBF-705A-461D-C4A3-DD9CD99BE5C2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단순 클릭으로 가족코드 복사 가능</a:t>
            </a:r>
            <a:endParaRPr lang="en-US" altLang="ko-KR" sz="200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5" name="그림 14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4E94859A-E341-4E54-9AE8-16365B08DD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76" y="3183024"/>
            <a:ext cx="6437330" cy="5520263"/>
          </a:xfrm>
          <a:prstGeom prst="rect">
            <a:avLst/>
          </a:prstGeom>
        </p:spPr>
      </p:pic>
      <p:pic>
        <p:nvPicPr>
          <p:cNvPr id="19" name="그림 18" descr="전자제품, 텍스트, 스크린샷, 휴대 전화이(가) 표시된 사진&#10;&#10;자동 생성된 설명">
            <a:extLst>
              <a:ext uri="{FF2B5EF4-FFF2-40B4-BE49-F238E27FC236}">
                <a16:creationId xmlns:a16="http://schemas.microsoft.com/office/drawing/2014/main" id="{4EBFCF43-0D60-B566-2188-8A9AB795A9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099516"/>
            <a:ext cx="2817550" cy="5568016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7DB1F534-FA8E-4AE8-88E8-9FBC689B2AB6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6A57C9DA-F743-465C-82B5-C0EF6AB854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9783C9C3-5BCA-4C96-AD84-153C90092FE3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E359E73-7FA9-47E4-BA73-C7EF5C4D3255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0F46256A-D413-4F4B-A991-050623E7C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180080B5-B0D2-4501-B600-07F0C200A64B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777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7E4C7-EB0D-2A62-98DE-FACC6CACA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2D323B26-4550-4200-A55B-B464437F6D7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C4B902C-FABF-F10A-B76B-B32F8594E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70BD8157-C618-460A-79B4-5322F27CC95C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회원가입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B86E7E50-2A2C-D347-46E7-A8E766EFC45E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단순 클릭으로 가족코드 복사 가능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2" name="그림 11" descr="텍스트, 전자제품, 스크린샷, 휴대 전화이(가) 표시된 사진&#10;&#10;자동 생성된 설명">
            <a:extLst>
              <a:ext uri="{FF2B5EF4-FFF2-40B4-BE49-F238E27FC236}">
                <a16:creationId xmlns:a16="http://schemas.microsoft.com/office/drawing/2014/main" id="{2BC920F2-E140-4A16-4334-1D400C153C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099516"/>
            <a:ext cx="2817550" cy="5568016"/>
          </a:xfrm>
          <a:prstGeom prst="rect">
            <a:avLst/>
          </a:prstGeom>
        </p:spPr>
      </p:pic>
      <p:pic>
        <p:nvPicPr>
          <p:cNvPr id="17" name="그림 16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DF17DED0-1439-B76A-34A8-5DF289FFA6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76" y="3183024"/>
            <a:ext cx="6437330" cy="5520263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41B219BE-A11C-4976-88F5-E506C9415A41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895937FF-51C7-4B8D-BBFD-13BCD3B9C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0460923F-8612-4297-9526-482FE9931102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3633CD7-B3C3-4F79-A296-42C183F5CE7B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C550675A-9765-4CFE-AECD-94A4C6663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3A4096E6-C520-46C5-8C93-62C36AAEA6DE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350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DF3C19-46B1-679E-165E-0F9FEF138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400E3664-E16B-456B-8FD6-5DD156254A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395640B-E81D-71DB-7C95-8CD2F5B6E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A983F587-CABF-B3A5-66E9-5023F48C722C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j-ea"/>
                <a:ea typeface="+mj-ea"/>
              </a:rPr>
              <a:t>회원가입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j-ea"/>
                <a:ea typeface="+mj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j-ea"/>
                <a:ea typeface="+mj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1F536CE3-89FC-6B14-1286-F78BCDBBB278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j-ea"/>
                <a:ea typeface="+mj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j-ea"/>
                <a:ea typeface="+mj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j-ea"/>
                <a:ea typeface="+mj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단순 클릭으로 가족코드 복사 가능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j-ea"/>
              <a:ea typeface="+mj-ea"/>
            </a:endParaRPr>
          </a:p>
        </p:txBody>
      </p:sp>
      <p:pic>
        <p:nvPicPr>
          <p:cNvPr id="15" name="그림 14" descr="전자제품, 텍스트, 스크린샷, 모바일 기기이(가) 표시된 사진&#10;&#10;자동 생성된 설명">
            <a:extLst>
              <a:ext uri="{FF2B5EF4-FFF2-40B4-BE49-F238E27FC236}">
                <a16:creationId xmlns:a16="http://schemas.microsoft.com/office/drawing/2014/main" id="{FC34B88E-EC92-A699-42CE-E7B3A0933F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099516"/>
            <a:ext cx="2817550" cy="5568016"/>
          </a:xfrm>
          <a:prstGeom prst="rect">
            <a:avLst/>
          </a:prstGeom>
        </p:spPr>
      </p:pic>
      <p:pic>
        <p:nvPicPr>
          <p:cNvPr id="19" name="그림 18" descr="텍스트, 전자제품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080D96F7-D276-9AA5-F8A0-D8357BE158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76" y="3183024"/>
            <a:ext cx="6437330" cy="5520263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9FD7FA27-0A6D-4491-9172-B50D176E936B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AE02D33F-C8DE-479D-BBC5-B114DC58D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02643275-1ED2-445F-97D5-A6183120A800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j-ea"/>
                  <a:ea typeface="+mj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43DAC52-C4FD-4BD5-8CC8-A492C6896290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5BC67AD5-EFE2-4119-86C2-826016C6EE1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4F6DA0B9-5D68-4BE8-8728-988210702796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j-ea"/>
                  <a:ea typeface="+mj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j-ea"/>
                  <a:ea typeface="+mj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445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82A15-56E8-8B49-5C2E-1B2A3926A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6">
            <a:extLst>
              <a:ext uri="{FF2B5EF4-FFF2-40B4-BE49-F238E27FC236}">
                <a16:creationId xmlns:a16="http://schemas.microsoft.com/office/drawing/2014/main" id="{F886269B-3C34-40EA-9145-EBB65028D97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16CCC7AE-3F16-362B-133B-1D0648FC2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4EDF9A76-BBC2-415A-7FD5-2DF776DEB590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j-ea"/>
                <a:ea typeface="+mj-ea"/>
              </a:rPr>
              <a:t>회원가입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j-ea"/>
                <a:ea typeface="+mj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j-ea"/>
                <a:ea typeface="+mj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6617A315-BEDB-EB4E-6A3A-8E8F2BD24CC6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j-ea"/>
                <a:ea typeface="+mj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j-ea"/>
                <a:ea typeface="+mj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j-ea"/>
                <a:ea typeface="+mj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j-ea"/>
              <a:ea typeface="+mj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j-ea"/>
                <a:ea typeface="+mj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j-ea"/>
                <a:ea typeface="+mj-ea"/>
              </a:rPr>
              <a:t>단순 클릭으로 가족코드 복사 가능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j-ea"/>
              <a:ea typeface="+mj-ea"/>
            </a:endParaRPr>
          </a:p>
        </p:txBody>
      </p:sp>
      <p:pic>
        <p:nvPicPr>
          <p:cNvPr id="14" name="그림 13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BF13D0BC-0EE3-5292-9962-8042C937A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" y="3197880"/>
            <a:ext cx="6420006" cy="5505407"/>
          </a:xfrm>
          <a:prstGeom prst="rect">
            <a:avLst/>
          </a:prstGeom>
        </p:spPr>
      </p:pic>
      <p:pic>
        <p:nvPicPr>
          <p:cNvPr id="18" name="그림 17" descr="텍스트, 스크린샷, 휴대 전화, 폰트이(가) 표시된 사진&#10;&#10;자동 생성된 설명">
            <a:extLst>
              <a:ext uri="{FF2B5EF4-FFF2-40B4-BE49-F238E27FC236}">
                <a16:creationId xmlns:a16="http://schemas.microsoft.com/office/drawing/2014/main" id="{7A143F1B-D2FE-EB3D-C2F5-F77007E88F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099516"/>
            <a:ext cx="2817550" cy="5568016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4533C7AF-9C83-4D74-AE0D-2C9EB6778FF2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32" name="Picture 7">
              <a:extLst>
                <a:ext uri="{FF2B5EF4-FFF2-40B4-BE49-F238E27FC236}">
                  <a16:creationId xmlns:a16="http://schemas.microsoft.com/office/drawing/2014/main" id="{55EC0415-FF7C-4005-BAC3-3E000E872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3" name="TextBox 13">
              <a:extLst>
                <a:ext uri="{FF2B5EF4-FFF2-40B4-BE49-F238E27FC236}">
                  <a16:creationId xmlns:a16="http://schemas.microsoft.com/office/drawing/2014/main" id="{5B77648F-06EB-425C-85C4-60DE2600D21F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j-ea"/>
                  <a:ea typeface="+mj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442D7CE9-3E17-4091-9DC0-DBFFF0F5EFEF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35" name="Picture 7">
              <a:extLst>
                <a:ext uri="{FF2B5EF4-FFF2-40B4-BE49-F238E27FC236}">
                  <a16:creationId xmlns:a16="http://schemas.microsoft.com/office/drawing/2014/main" id="{05D5F7AB-BFD0-4D99-8E6E-BFA3F20786D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6" name="TextBox 13">
              <a:extLst>
                <a:ext uri="{FF2B5EF4-FFF2-40B4-BE49-F238E27FC236}">
                  <a16:creationId xmlns:a16="http://schemas.microsoft.com/office/drawing/2014/main" id="{80952E67-0B1A-473C-A53F-D9D951674D11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j-ea"/>
                  <a:ea typeface="+mj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0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1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j-ea"/>
                  <a:ea typeface="+mj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350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A42079-CA99-106C-7B9D-A8E8EC1A9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6">
            <a:extLst>
              <a:ext uri="{FF2B5EF4-FFF2-40B4-BE49-F238E27FC236}">
                <a16:creationId xmlns:a16="http://schemas.microsoft.com/office/drawing/2014/main" id="{5E20E7B8-FBE1-46C0-AEDB-EAD2C67D4B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6D88E163-224F-3F39-5CA9-4D17B3A9C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9D685237-5952-3CBB-4791-C48CA69B3FBC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회원가입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6891EBC5-095F-7ED7-DDC2-5B9C2DD1536C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단순 클릭으로 가족코드 복사 가능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9" name="그림 18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C739DB72-2231-2A00-EDD7-EA90F28841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3147471"/>
            <a:ext cx="6420006" cy="5505407"/>
          </a:xfrm>
          <a:prstGeom prst="rect">
            <a:avLst/>
          </a:prstGeom>
        </p:spPr>
      </p:pic>
      <p:pic>
        <p:nvPicPr>
          <p:cNvPr id="24" name="그림 23" descr="텍스트, 스크린샷, 모바일 기기, 스마트폰이(가) 표시된 사진&#10;&#10;자동 생성된 설명">
            <a:extLst>
              <a:ext uri="{FF2B5EF4-FFF2-40B4-BE49-F238E27FC236}">
                <a16:creationId xmlns:a16="http://schemas.microsoft.com/office/drawing/2014/main" id="{CB745FB2-E571-B1B0-0388-4BB2B3D6F2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099516"/>
            <a:ext cx="2817550" cy="5568016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4CE0934E-773F-4B1B-B8A1-8A1253D40387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33" name="Picture 7">
              <a:extLst>
                <a:ext uri="{FF2B5EF4-FFF2-40B4-BE49-F238E27FC236}">
                  <a16:creationId xmlns:a16="http://schemas.microsoft.com/office/drawing/2014/main" id="{E9759C2B-3A19-4FA0-BB9D-230D50CBE4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4" name="TextBox 13">
              <a:extLst>
                <a:ext uri="{FF2B5EF4-FFF2-40B4-BE49-F238E27FC236}">
                  <a16:creationId xmlns:a16="http://schemas.microsoft.com/office/drawing/2014/main" id="{40C5CD91-4F85-48F3-8BF1-6F6054B0EBDB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190340E-5709-4B86-82DF-4B79C1A8F24F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36" name="Picture 7">
              <a:extLst>
                <a:ext uri="{FF2B5EF4-FFF2-40B4-BE49-F238E27FC236}">
                  <a16:creationId xmlns:a16="http://schemas.microsoft.com/office/drawing/2014/main" id="{39F667B8-0AA3-4DEA-94F8-30611D480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7" name="TextBox 13">
              <a:extLst>
                <a:ext uri="{FF2B5EF4-FFF2-40B4-BE49-F238E27FC236}">
                  <a16:creationId xmlns:a16="http://schemas.microsoft.com/office/drawing/2014/main" id="{A06DF60D-0721-4A49-84FC-C9C70DD935A0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6776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F4570-9D50-D685-8B19-103FDB4B7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35057AA7-25CE-4725-A750-4100D51862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CDF63CE4-CBB3-7D5B-D3D7-54CC24749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8FFAAFC2-C19F-96B2-9264-A4E960688819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아이디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비밀번호 찾기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57274CF6-0D4F-2B24-260C-961F4C652FAB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입력후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이메일 인증을 수행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정보를 찾아 사용자에게 알려줌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.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비밀번호는 재발급으로 처리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5" name="그림 1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457443C7-FF9C-A310-2540-8DD85D1092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947" y="3312939"/>
            <a:ext cx="6003906" cy="5018303"/>
          </a:xfrm>
          <a:prstGeom prst="rect">
            <a:avLst/>
          </a:prstGeom>
        </p:spPr>
      </p:pic>
      <p:pic>
        <p:nvPicPr>
          <p:cNvPr id="18" name="그림 17" descr="텍스트, 스크린샷, 모바일 기기, 스마트폰이(가) 표시된 사진&#10;&#10;자동 생성된 설명">
            <a:extLst>
              <a:ext uri="{FF2B5EF4-FFF2-40B4-BE49-F238E27FC236}">
                <a16:creationId xmlns:a16="http://schemas.microsoft.com/office/drawing/2014/main" id="{02BD52D8-3F2C-4B4A-EDDB-E4478CB3FD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04" y="3043897"/>
            <a:ext cx="2817550" cy="5568016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A667D319-AB29-44C2-A8D4-3D7F2EB2A9C1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1B90E259-99EC-4586-942C-ACC1FC7716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638F20FE-1D3B-4A27-B912-5F0EC9A9E8A8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F3CD643-68D2-473B-BC21-A8C7A18052BA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5EC9D10F-CB45-450A-88E0-517647C6D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7336E508-4AC6-43C9-B7EC-31266EDCB468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789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E3991-B985-D841-11F6-134E5D2CA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6">
            <a:extLst>
              <a:ext uri="{FF2B5EF4-FFF2-40B4-BE49-F238E27FC236}">
                <a16:creationId xmlns:a16="http://schemas.microsoft.com/office/drawing/2014/main" id="{9DA51BE7-3020-4D68-A71D-52A1318F64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69C8CB6A-35AA-C225-0083-33358E122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55833CA2-7E8B-7C90-BC91-8F6DC9B8BA1E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아이디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비밀번호 찾기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CFFFCE4E-C0CF-2F94-68C3-608CCF4717AF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입력후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이메일 인증을 수행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정보를 찾아 사용자에게 알려줌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.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비밀번호는 재발급으로 처리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7" name="그림 16" descr="텍스트, 스크린샷, 소프트웨어, 디스플레이이(가) 표시된 사진&#10;&#10;자동 생성된 설명">
            <a:extLst>
              <a:ext uri="{FF2B5EF4-FFF2-40B4-BE49-F238E27FC236}">
                <a16:creationId xmlns:a16="http://schemas.microsoft.com/office/drawing/2014/main" id="{0912ACB8-5B35-8E18-F7B9-992CD96331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316" y="3306642"/>
            <a:ext cx="6003907" cy="5024600"/>
          </a:xfrm>
          <a:prstGeom prst="rect">
            <a:avLst/>
          </a:prstGeom>
        </p:spPr>
      </p:pic>
      <p:pic>
        <p:nvPicPr>
          <p:cNvPr id="23" name="그림 22" descr="스크린샷, 텍스트, 모바일 기기, 정보기기이(가) 표시된 사진&#10;&#10;자동 생성된 설명">
            <a:extLst>
              <a:ext uri="{FF2B5EF4-FFF2-40B4-BE49-F238E27FC236}">
                <a16:creationId xmlns:a16="http://schemas.microsoft.com/office/drawing/2014/main" id="{F36723AB-927D-BB2F-741D-1F5D9ABC81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04" y="3043897"/>
            <a:ext cx="2817550" cy="5568016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07FFF568-B9AA-413F-BA53-F3E47B74BCAD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4" name="Picture 7">
              <a:extLst>
                <a:ext uri="{FF2B5EF4-FFF2-40B4-BE49-F238E27FC236}">
                  <a16:creationId xmlns:a16="http://schemas.microsoft.com/office/drawing/2014/main" id="{ACAEA71B-D7B5-4EC3-A12B-1E93DE7AA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5" name="TextBox 13">
              <a:extLst>
                <a:ext uri="{FF2B5EF4-FFF2-40B4-BE49-F238E27FC236}">
                  <a16:creationId xmlns:a16="http://schemas.microsoft.com/office/drawing/2014/main" id="{93D06941-D2BF-4093-8C04-75EC4FE3CF43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8C5A837-AD4C-4D70-AD1B-3BE4DCC0DA9E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1DAC91B8-1F81-4BA9-B371-F9494A680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8" name="TextBox 13">
              <a:extLst>
                <a:ext uri="{FF2B5EF4-FFF2-40B4-BE49-F238E27FC236}">
                  <a16:creationId xmlns:a16="http://schemas.microsoft.com/office/drawing/2014/main" id="{5EC4E990-5A37-4932-AC4A-7A6823EDC177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1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051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23FE2-6A04-83EF-E391-E44165663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2639347C-08EB-41CD-8BC0-973EE6B422D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60FC9A22-6D12-7E79-B2B5-8DB12FDAF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47995284-F5F3-61F8-90D6-78458A46FE2E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아이디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비밀번호 찾기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F58DEC8A-CCDE-5278-2E68-9A1F72F9F38D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입력후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이메일 인증을 수행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정보를 찾아 사용자에게 알려줌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.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비밀번호는 재발급으로 처리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4" name="그림 13" descr="텍스트, 스크린샷, 휴대 전화, 모바일 기기이(가) 표시된 사진&#10;&#10;자동 생성된 설명">
            <a:extLst>
              <a:ext uri="{FF2B5EF4-FFF2-40B4-BE49-F238E27FC236}">
                <a16:creationId xmlns:a16="http://schemas.microsoft.com/office/drawing/2014/main" id="{1BE3672C-AB0A-1C1B-C77E-EF58376F1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04" y="3008791"/>
            <a:ext cx="2817550" cy="5568016"/>
          </a:xfrm>
          <a:prstGeom prst="rect">
            <a:avLst/>
          </a:prstGeom>
        </p:spPr>
      </p:pic>
      <p:pic>
        <p:nvPicPr>
          <p:cNvPr id="18" name="그림 17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FDB11F50-F672-6F3C-A658-5174E109AD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330" y="3347614"/>
            <a:ext cx="5969893" cy="4983628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2C3212A9-A49D-441D-8BB1-B653A223355B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43EDA09C-7080-4676-A414-B0816A4C3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CA4338B7-76C9-43BF-9FDB-89782C6A5B6C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0A2193A-FDC5-4141-8409-F5150076BD46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B39C956C-30D0-4144-82DD-1C1F4F3FE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4C936C48-2A58-470F-B6DE-D15BD25D0441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981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813300" y="3073400"/>
            <a:ext cx="8661400" cy="5676900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1900" y="3543300"/>
            <a:ext cx="1346200" cy="4699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1900" y="4305300"/>
            <a:ext cx="1346200" cy="4318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1000" y="4267200"/>
            <a:ext cx="1473200" cy="4699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1000" y="3543300"/>
            <a:ext cx="1270000" cy="469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0900" y="3543300"/>
            <a:ext cx="1879600" cy="4953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70900" y="4267200"/>
            <a:ext cx="1879600" cy="6096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41900" y="5080000"/>
            <a:ext cx="2324100" cy="5715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41900" y="6959600"/>
            <a:ext cx="1346200" cy="13462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32600" y="6819900"/>
            <a:ext cx="1473200" cy="14732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303000" y="3543300"/>
            <a:ext cx="1879600" cy="28194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928100" y="6362700"/>
            <a:ext cx="3556000" cy="20066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4025900" y="13589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개발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환경</a:t>
            </a:r>
          </a:p>
        </p:txBody>
      </p:sp>
      <p:pic>
        <p:nvPicPr>
          <p:cNvPr id="1026" name="Picture 2" descr="왜 구글 스프레드시트가 좋을까?"/>
          <p:cNvPicPr>
            <a:picLocks noChangeAspect="1" noChangeArrowheads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0" r="14490"/>
          <a:stretch/>
        </p:blipFill>
        <p:spPr bwMode="auto">
          <a:xfrm>
            <a:off x="7733637" y="5072062"/>
            <a:ext cx="1474526" cy="142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구글 독스 (Google Docs) 사용법, 스프레드시트까지 쉽게! : 네이버 블로그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6423" y="5079999"/>
            <a:ext cx="1190532" cy="141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6C8C3-52DC-A337-88F6-F655760F9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21A82005-77D7-481F-A803-FDF7B2DF30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76475AE3-9821-8657-08B7-23EBB6526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B17F6CCE-040B-107A-6272-2F8307FC16BD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아이디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비밀번호 찾기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8E531237-56AB-57A5-9C19-0F49503C50FB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입력후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이메일 인증을 수행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정보를 찾아 사용자에게 알려줌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.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비밀번호는 재발급으로 처리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5" name="그림 1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373C25F1-DBB5-BB72-0717-BFEF241D19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592" y="3318266"/>
            <a:ext cx="5969893" cy="4989873"/>
          </a:xfrm>
          <a:prstGeom prst="rect">
            <a:avLst/>
          </a:prstGeom>
        </p:spPr>
      </p:pic>
      <p:pic>
        <p:nvPicPr>
          <p:cNvPr id="19" name="그림 18" descr="텍스트, 스크린샷, 모바일 기기, 휴대 전화이(가) 표시된 사진&#10;&#10;자동 생성된 설명">
            <a:extLst>
              <a:ext uri="{FF2B5EF4-FFF2-40B4-BE49-F238E27FC236}">
                <a16:creationId xmlns:a16="http://schemas.microsoft.com/office/drawing/2014/main" id="{F61C1B5E-0828-645A-0AC1-93AA384A00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04" y="3029194"/>
            <a:ext cx="2817550" cy="5568016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D26D3494-2C8B-48F8-BEE0-FAE890B2D92D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501D610B-B588-4E98-93F6-4EA7FBCDCD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AFDB4238-B3A5-4498-A5CF-E69E86B8C782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4B1F677-DC40-47D0-8D15-F8252A6CD57F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9B592DAC-309D-49A4-8AE4-0F99E3CB8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BDBEAFA4-983A-4627-B515-C8172B69B081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8946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199BC-44E5-1BB0-1A82-0378CFB34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0E66AB80-BA06-44C6-8426-960989D8B47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0001F1BF-6DE4-ECD4-42C8-5F4B5FDD9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F71A0B9D-290E-D864-FA2E-65770E633E19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아이디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비밀번호 찾기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2F7AB717-CEA6-8841-7971-967BCBC8DB56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입력후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이메일 인증을 수행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정보를 찾아 사용자에게 알려줌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.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비밀번호는 재발급으로 처리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4" name="그림 13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168FA495-72CB-C104-25E8-6EC60A56CE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592" y="3329817"/>
            <a:ext cx="5969893" cy="4989873"/>
          </a:xfrm>
          <a:prstGeom prst="rect">
            <a:avLst/>
          </a:prstGeom>
        </p:spPr>
      </p:pic>
      <p:pic>
        <p:nvPicPr>
          <p:cNvPr id="18" name="그림 17" descr="텍스트, 스크린샷, 스마트폰이(가) 표시된 사진&#10;&#10;자동 생성된 설명">
            <a:extLst>
              <a:ext uri="{FF2B5EF4-FFF2-40B4-BE49-F238E27FC236}">
                <a16:creationId xmlns:a16="http://schemas.microsoft.com/office/drawing/2014/main" id="{8C706621-D8EC-336F-745A-F912483EA7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775" y="2986977"/>
            <a:ext cx="2817550" cy="5568016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3349308C-1E3F-4F50-89FF-D9280AAE8244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949E459C-458A-4596-BCCD-2F70EF552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57EE4A3A-B737-402A-9A8A-F0A7E27AC836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997CF47-7BCA-4069-9A49-768DF08D9CB2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039FF6EE-7F5A-473D-BAAA-92C3C34F40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6606808A-7CD1-49EE-8BFA-2B9E8F9FF4A3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0014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319C0-F5E5-9991-DAF4-55BB9A7F4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57CE76C9-0B55-44B0-8427-4252E7400CA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66A14CAB-FF04-FC23-9A13-E6A63893E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7331B319-2CCA-376E-E360-AA7611A3287A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아이디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비밀번호 찾기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8A1AB068-B3E2-76D1-92BE-8E78FF0514FC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입력후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이메일 인증을 수행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정보를 찾아 사용자에게 알려줌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.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비밀번호는 재발급으로 처리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5" name="그림 14" descr="텍스트, 스크린샷, 명함, 폰트이(가) 표시된 사진&#10;&#10;자동 생성된 설명">
            <a:extLst>
              <a:ext uri="{FF2B5EF4-FFF2-40B4-BE49-F238E27FC236}">
                <a16:creationId xmlns:a16="http://schemas.microsoft.com/office/drawing/2014/main" id="{3A6D6F68-D987-B571-56A9-274926D4A9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315" y="3319789"/>
            <a:ext cx="5977374" cy="4989873"/>
          </a:xfrm>
          <a:prstGeom prst="rect">
            <a:avLst/>
          </a:prstGeom>
        </p:spPr>
      </p:pic>
      <p:pic>
        <p:nvPicPr>
          <p:cNvPr id="19" name="그림 18" descr="텍스트, 스크린샷, 휴대 전화, 스마트폰이(가) 표시된 사진&#10;&#10;자동 생성된 설명">
            <a:extLst>
              <a:ext uri="{FF2B5EF4-FFF2-40B4-BE49-F238E27FC236}">
                <a16:creationId xmlns:a16="http://schemas.microsoft.com/office/drawing/2014/main" id="{7897E837-7446-E829-C45F-E981B0A340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498" y="2959414"/>
            <a:ext cx="2817550" cy="5568016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D612636A-908F-4E32-9AF0-11F97FA9F1C6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1E7801B6-FAE5-4E3D-BA7D-CDEA093BA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864FFD35-C612-481E-BAEF-38F26912FF26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14C9AFB0-4D30-41F7-B48B-59576DE07B20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ECA1F8BC-65E1-483E-A0B3-6B5D8B231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D9C270C6-0ECA-452C-93E8-C168C16DCC4D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636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2C1323-138C-7D03-3332-53D5FB4EC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6">
            <a:extLst>
              <a:ext uri="{FF2B5EF4-FFF2-40B4-BE49-F238E27FC236}">
                <a16:creationId xmlns:a16="http://schemas.microsoft.com/office/drawing/2014/main" id="{15FD7462-63EA-47A7-B5DF-398D9E4F34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52EB81A8-40D9-3801-96F0-F069E1DA4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3584B52D-9934-EB2D-7706-B5140D4CBD75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가족정보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20756EF4-DB0B-7BF8-9EA7-959177B05065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말풍선을 띄워 자녀의 상태를 조회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자녀 승인 기능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아이콘 클릭으로 가족코드 복사 가능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23" name="그림 2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A048EB67-F654-B72F-C866-A8D75FAEF9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534" y="3119899"/>
            <a:ext cx="5844732" cy="5573170"/>
          </a:xfrm>
          <a:prstGeom prst="rect">
            <a:avLst/>
          </a:prstGeom>
        </p:spPr>
      </p:pic>
      <p:pic>
        <p:nvPicPr>
          <p:cNvPr id="26" name="그림 25" descr="텍스트, 스크린샷, 휴대 전화, 모바일 기기이(가) 표시된 사진&#10;&#10;자동 생성된 설명">
            <a:extLst>
              <a:ext uri="{FF2B5EF4-FFF2-40B4-BE49-F238E27FC236}">
                <a16:creationId xmlns:a16="http://schemas.microsoft.com/office/drawing/2014/main" id="{5BD8C82D-4694-898A-76E1-F3D4D7A4D4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119898"/>
            <a:ext cx="2847553" cy="5627307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98A0D2BD-1268-4242-B628-169BDC48900C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17" name="Picture 7">
              <a:extLst>
                <a:ext uri="{FF2B5EF4-FFF2-40B4-BE49-F238E27FC236}">
                  <a16:creationId xmlns:a16="http://schemas.microsoft.com/office/drawing/2014/main" id="{7B61B282-C789-49A4-8557-DE42B1EEC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18" name="TextBox 13">
              <a:extLst>
                <a:ext uri="{FF2B5EF4-FFF2-40B4-BE49-F238E27FC236}">
                  <a16:creationId xmlns:a16="http://schemas.microsoft.com/office/drawing/2014/main" id="{5B99D7E0-46F0-4818-A71C-F7E7BC402651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1B49BEF-81EF-4931-A251-D506F903A7B0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2" name="Picture 7">
              <a:extLst>
                <a:ext uri="{FF2B5EF4-FFF2-40B4-BE49-F238E27FC236}">
                  <a16:creationId xmlns:a16="http://schemas.microsoft.com/office/drawing/2014/main" id="{160F7D86-FCA2-4BD9-BFCF-C6C28691A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0D39B107-74DC-44CC-BC3C-B68E1E344816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CF09EFF-8A7F-490D-AD67-F634B8E26525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8AF65EF8-5D39-4693-949C-06474CCA99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8" name="TextBox 13">
              <a:extLst>
                <a:ext uri="{FF2B5EF4-FFF2-40B4-BE49-F238E27FC236}">
                  <a16:creationId xmlns:a16="http://schemas.microsoft.com/office/drawing/2014/main" id="{694EB1B8-8A5D-4F9D-ABF4-F716F4761CB4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54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06657-F20C-CDEB-7D0E-2E0C35A5CE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6">
            <a:extLst>
              <a:ext uri="{FF2B5EF4-FFF2-40B4-BE49-F238E27FC236}">
                <a16:creationId xmlns:a16="http://schemas.microsoft.com/office/drawing/2014/main" id="{8196C0AF-C44D-4FF4-888E-F759FA3138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8A0360AA-98C8-9689-E989-DD42F86AD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7F610DCA-2F5E-CD04-6017-C459FA937660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가족정보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E320B1FF-DECE-44F5-2891-1B4440E9AEA9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말풍선을 띄워 자녀의 상태를 조회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자녀 승인 기능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아이콘 클릭으로 가족코드 복사 가능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8" name="그림 17" descr="텍스트, 스크린샷, 휴대 전화, 모바일 기기이(가) 표시된 사진&#10;&#10;자동 생성된 설명">
            <a:extLst>
              <a:ext uri="{FF2B5EF4-FFF2-40B4-BE49-F238E27FC236}">
                <a16:creationId xmlns:a16="http://schemas.microsoft.com/office/drawing/2014/main" id="{113410B4-0D7B-F6BA-32D1-AC4215FFA4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119898"/>
            <a:ext cx="2847553" cy="5627307"/>
          </a:xfrm>
          <a:prstGeom prst="rect">
            <a:avLst/>
          </a:prstGeom>
        </p:spPr>
      </p:pic>
      <p:pic>
        <p:nvPicPr>
          <p:cNvPr id="25" name="그림 24" descr="텍스트, 만화 영화, 스크린샷이(가) 표시된 사진&#10;&#10;자동 생성된 설명">
            <a:extLst>
              <a:ext uri="{FF2B5EF4-FFF2-40B4-BE49-F238E27FC236}">
                <a16:creationId xmlns:a16="http://schemas.microsoft.com/office/drawing/2014/main" id="{18184A5C-62FB-FA30-1E55-3E0FC636C4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16" y="4213856"/>
            <a:ext cx="7613552" cy="3468502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323D0B-A981-4303-9F55-D0592A6DF0AD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27115FC8-4E5E-4903-A7B4-283B56348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CA5E16F1-9299-4096-AD39-1181D00D312A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0CF3ECE-8022-45F4-95F9-4779C81CA12B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B1A6EB1F-799A-4D0C-84C9-4F6641DB2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8" name="TextBox 13">
              <a:extLst>
                <a:ext uri="{FF2B5EF4-FFF2-40B4-BE49-F238E27FC236}">
                  <a16:creationId xmlns:a16="http://schemas.microsoft.com/office/drawing/2014/main" id="{AE64BF42-008A-4369-AC8D-A9766DCF90C7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1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708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C8998-4562-3248-929A-9EC248160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3A1784D2-5D0C-41A2-AB39-0D7A42681BF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ED2920C9-6D63-D83D-3256-1516B1DBE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4B082D49-051B-A0F7-2202-7C1234071A39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가족정보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35594801-C33C-B750-612B-EF312E9913DF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말풍선을 띄워 자녀의 상태를 조회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자녀 승인 기능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아이콘 클릭으로 가족코드 복사 가능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4" name="그림 13" descr="텍스트, 스크린샷, 휴대 전화, 멀티미디어이(가) 표시된 사진&#10;&#10;자동 생성된 설명">
            <a:extLst>
              <a:ext uri="{FF2B5EF4-FFF2-40B4-BE49-F238E27FC236}">
                <a16:creationId xmlns:a16="http://schemas.microsoft.com/office/drawing/2014/main" id="{BD6C7694-6D96-9218-E0C3-3A97FA65E6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119898"/>
            <a:ext cx="2817550" cy="5568016"/>
          </a:xfrm>
          <a:prstGeom prst="rect">
            <a:avLst/>
          </a:prstGeom>
        </p:spPr>
      </p:pic>
      <p:pic>
        <p:nvPicPr>
          <p:cNvPr id="22" name="그림 21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C3BC3507-7518-E37B-DE83-501B7010BA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92" y="3114745"/>
            <a:ext cx="5844730" cy="5573169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7BC2621E-A527-4F7F-AA98-38A83089A597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78583FD1-E3F1-46C0-A8D8-B5B2B1FA8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5019C52D-8619-4F02-B720-32E6595F23C9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86278AA-59B5-4B42-9479-490AEF1237DC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9728FD1F-0DAC-488F-89C6-42C69503A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EC9E1C5F-398D-4E28-AEA7-65D601A4C371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382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32E0C-B512-36EC-C197-D42B0FA25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6">
            <a:extLst>
              <a:ext uri="{FF2B5EF4-FFF2-40B4-BE49-F238E27FC236}">
                <a16:creationId xmlns:a16="http://schemas.microsoft.com/office/drawing/2014/main" id="{B4EA9CF0-D854-4063-96BB-59ACDCCD9D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EACEA85A-BAD9-BC38-8163-E8FB1B260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D930CB84-9AA3-639A-4174-54124E4E3951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가족정보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2889C001-92F9-B55A-37F1-32EF5F7CD60C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말풍선을 띄워 자녀의 상태를 조회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자녀 승인 기능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가족코드 개선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아이콘 클릭으로 가족코드 복사 가능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26" name="그림 25" descr="텍스트, 스크린샷, 휴대 전화, 모바일 기기이(가) 표시된 사진&#10;&#10;자동 생성된 설명">
            <a:extLst>
              <a:ext uri="{FF2B5EF4-FFF2-40B4-BE49-F238E27FC236}">
                <a16:creationId xmlns:a16="http://schemas.microsoft.com/office/drawing/2014/main" id="{27AA4F4B-9B09-30B9-E94F-3799907D2C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119898"/>
            <a:ext cx="2847553" cy="5627307"/>
          </a:xfrm>
          <a:prstGeom prst="rect">
            <a:avLst/>
          </a:prstGeom>
        </p:spPr>
      </p:pic>
      <p:pic>
        <p:nvPicPr>
          <p:cNvPr id="12" name="그림 11" descr="텍스트, 스크린샷, 모바일 기기, 휴대 전화이(가) 표시된 사진&#10;&#10;자동 생성된 설명">
            <a:extLst>
              <a:ext uri="{FF2B5EF4-FFF2-40B4-BE49-F238E27FC236}">
                <a16:creationId xmlns:a16="http://schemas.microsoft.com/office/drawing/2014/main" id="{56876A6D-F5EA-CBA2-E60A-65F68D43BC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293" y="3102886"/>
            <a:ext cx="2847553" cy="5627306"/>
          </a:xfrm>
          <a:prstGeom prst="rect">
            <a:avLst/>
          </a:prstGeom>
        </p:spPr>
      </p:pic>
      <p:pic>
        <p:nvPicPr>
          <p:cNvPr id="15" name="그림 14" descr="텍스트, 스크린샷, 로고이(가) 표시된 사진&#10;&#10;자동 생성된 설명">
            <a:extLst>
              <a:ext uri="{FF2B5EF4-FFF2-40B4-BE49-F238E27FC236}">
                <a16:creationId xmlns:a16="http://schemas.microsoft.com/office/drawing/2014/main" id="{23F4F455-441B-70E9-671C-CD949A545E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05" y="3334627"/>
            <a:ext cx="6328390" cy="5232449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C57F1BC0-05F1-4658-960C-122EB4C326BB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E9112A0A-F39F-44A9-AF33-847BE156C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1D173E2-E7A0-4A89-BA41-2D9E7E0D2201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405C654-8551-4E12-9ABD-612CE56E248F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DBCC47B4-CA93-4A72-BFF5-421D83CC3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8" name="TextBox 13">
              <a:extLst>
                <a:ext uri="{FF2B5EF4-FFF2-40B4-BE49-F238E27FC236}">
                  <a16:creationId xmlns:a16="http://schemas.microsoft.com/office/drawing/2014/main" id="{470AEF2E-BE36-4417-AC11-648AC0CFB64F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1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547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B0E63-D36A-6486-DB8A-180C3731C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5544258D-5C13-4B65-8B03-06756F90188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6B149C9B-5F3E-A141-C949-ABFF31678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17464BA5-000A-05A1-7ABC-A99658C92AA8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회원정보 수정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탈퇴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1A77A99C-947B-65CD-A725-252747719930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변경사항 감지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새 비밀번호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입력시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변경 가능 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4" name="그림 13" descr="전자제품, 텍스트, 스크린샷, 휴대 전화이(가) 표시된 사진&#10;&#10;자동 생성된 설명">
            <a:extLst>
              <a:ext uri="{FF2B5EF4-FFF2-40B4-BE49-F238E27FC236}">
                <a16:creationId xmlns:a16="http://schemas.microsoft.com/office/drawing/2014/main" id="{17ACAC62-E8D8-A784-AA32-083FFD48EB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04" y="3090326"/>
            <a:ext cx="2817550" cy="5568016"/>
          </a:xfrm>
          <a:prstGeom prst="rect">
            <a:avLst/>
          </a:prstGeom>
        </p:spPr>
      </p:pic>
      <p:pic>
        <p:nvPicPr>
          <p:cNvPr id="16" name="그림 15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F8277504-A40B-FD6F-C576-379B4A927A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3937778"/>
            <a:ext cx="6528592" cy="3873113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65A9BC90-ACC5-40EE-B647-1A61A5FF5C12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32ED810E-B37A-4A27-86AF-B9EEF5DCC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5664A24E-36A2-4659-958D-950AECC12662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4125369-2616-4A5A-BD42-9D0911F634C4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DA9FAFC4-FA08-405B-AD53-B42772A83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CCF7523B-5BC2-41C7-922E-23D91E2E24CC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604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71A9CF-AFBF-0995-5825-256E96997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5887DDD0-9003-4CB2-A213-D2F4CA92FEC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57BA4DB4-4796-81C4-4505-EA4D70440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D4FE2486-497B-7346-B479-A34FABBF6C01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회원정보 수정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탈퇴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D682302B-6C58-BFEA-07A6-5F8EE91F44DD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변경사항 감지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새 비밀번호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입력시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변경 가능 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2" name="그림 11" descr="텍스트, 스크린샷, 만화 영화이(가) 표시된 사진&#10;&#10;자동 생성된 설명">
            <a:extLst>
              <a:ext uri="{FF2B5EF4-FFF2-40B4-BE49-F238E27FC236}">
                <a16:creationId xmlns:a16="http://schemas.microsoft.com/office/drawing/2014/main" id="{4D13F662-0F5A-DFDD-A817-578B811D3A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656" y="3312939"/>
            <a:ext cx="5900130" cy="5144478"/>
          </a:xfrm>
          <a:prstGeom prst="rect">
            <a:avLst/>
          </a:prstGeom>
        </p:spPr>
      </p:pic>
      <p:pic>
        <p:nvPicPr>
          <p:cNvPr id="18" name="그림 17" descr="텍스트, 스크린샷, 휴대 전화, 모바일 기기이(가) 표시된 사진&#10;&#10;자동 생성된 설명">
            <a:extLst>
              <a:ext uri="{FF2B5EF4-FFF2-40B4-BE49-F238E27FC236}">
                <a16:creationId xmlns:a16="http://schemas.microsoft.com/office/drawing/2014/main" id="{7ACB604A-CC0E-172E-E00B-11E0F6687D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04" y="3087395"/>
            <a:ext cx="2817550" cy="5568016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2462E239-D464-490D-A4E2-329F03574F2E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D094A375-0725-4D2A-9E17-A5BEAE042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DD216215-062D-44FA-A2FD-0FE52CDDEFBD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D6AD8AD-960C-4CF9-9D49-991825672537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74B747A7-C267-4C2B-88AE-5A79E10CA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16687E49-0F32-4B78-8804-385859069714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823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FBA3E6-3AC6-F1E7-F7F3-4EC099427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DC682AA3-2C6B-44F0-91B9-705326DA8D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EE9E1921-B91C-2A43-5CC4-DEF755C0A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EBAB6C34-C323-411D-E6C1-C579851922AA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회원정보 수정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탈퇴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7B448182-1952-D198-46B9-6EA230941D47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변경사항 감지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새 비밀번호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입력시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변경 가능 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5" name="그림 14" descr="텍스트, 전자제품, 스크린샷, 휴대 전화이(가) 표시된 사진&#10;&#10;자동 생성된 설명">
            <a:extLst>
              <a:ext uri="{FF2B5EF4-FFF2-40B4-BE49-F238E27FC236}">
                <a16:creationId xmlns:a16="http://schemas.microsoft.com/office/drawing/2014/main" id="{886A6F0C-19EF-79F8-263E-7AEC33C990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04" y="3087395"/>
            <a:ext cx="2817550" cy="5568016"/>
          </a:xfrm>
          <a:prstGeom prst="rect">
            <a:avLst/>
          </a:prstGeom>
        </p:spPr>
      </p:pic>
      <p:pic>
        <p:nvPicPr>
          <p:cNvPr id="22" name="그림 21" descr="텍스트, 스크린샷, 만화 영화이(가) 표시된 사진&#10;&#10;자동 생성된 설명">
            <a:extLst>
              <a:ext uri="{FF2B5EF4-FFF2-40B4-BE49-F238E27FC236}">
                <a16:creationId xmlns:a16="http://schemas.microsoft.com/office/drawing/2014/main" id="{0F1608D1-1FFF-A82E-487A-48F457329A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519" y="3318205"/>
            <a:ext cx="5900130" cy="5139212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B5D98F78-A0ED-4961-8F26-B0535B10BA27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0890FD71-7B03-46C0-88A8-5919C5A40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D6D2B9-91E8-4184-91EA-2251F064D7DC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561FA58-8680-4703-B2F4-B1653EB4BDB7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3ED1E9B8-725F-496D-AE81-C1963745B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5BC0DA60-E707-4688-913A-C8CBB72E424A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5208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4025900" y="13589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altLang="ko-KR" sz="6000" b="0" i="0" u="none" strike="noStrike" dirty="0" smtClean="0">
                <a:solidFill>
                  <a:srgbClr val="15704D"/>
                </a:solidFill>
                <a:latin typeface="+mn-ea"/>
              </a:rPr>
              <a:t>3</a:t>
            </a:r>
            <a:r>
              <a:rPr lang="ko-KR" altLang="en-US" sz="6000" b="0" i="0" u="none" strike="noStrike" dirty="0" smtClean="0">
                <a:solidFill>
                  <a:srgbClr val="15704D"/>
                </a:solidFill>
                <a:latin typeface="+mn-ea"/>
              </a:rPr>
              <a:t>차 프로젝트의 개발 방향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35" name="Picture 5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5400000">
            <a:off x="3799562" y="730976"/>
            <a:ext cx="762000" cy="6310448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36" name="TextBox 9"/>
          <p:cNvSpPr txBox="1"/>
          <p:nvPr/>
        </p:nvSpPr>
        <p:spPr>
          <a:xfrm>
            <a:off x="1276350" y="3619500"/>
            <a:ext cx="54991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1" i="0" u="none" strike="noStrike" dirty="0" smtClean="0">
                <a:solidFill>
                  <a:srgbClr val="15704D"/>
                </a:solidFill>
                <a:latin typeface="+mn-ea"/>
              </a:rPr>
              <a:t>2</a:t>
            </a:r>
            <a:r>
              <a:rPr lang="ko-KR" altLang="en-US" sz="3000" b="1" i="0" u="none" strike="noStrike" dirty="0" smtClean="0">
                <a:solidFill>
                  <a:srgbClr val="15704D"/>
                </a:solidFill>
                <a:latin typeface="+mn-ea"/>
              </a:rPr>
              <a:t>차 프로젝트 피드백</a:t>
            </a:r>
            <a:endParaRPr lang="en-US" sz="3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37" name="Picture 4">
            <a:extLst>
              <a:ext uri="{FF2B5EF4-FFF2-40B4-BE49-F238E27FC236}">
                <a16:creationId xmlns:a16="http://schemas.microsoft.com/office/drawing/2014/main" id="{E4C4DB27-91D8-8D72-5AC1-C7E5843C653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981262" y="4756150"/>
            <a:ext cx="6349626" cy="3511550"/>
          </a:xfrm>
          <a:prstGeom prst="rect">
            <a:avLst/>
          </a:prstGeom>
          <a:effectLst>
            <a:outerShdw blurRad="78743" dist="176606" dir="2700000">
              <a:srgbClr val="000000">
                <a:alpha val="10000"/>
              </a:srgbClr>
            </a:outerShdw>
          </a:effectLst>
        </p:spPr>
      </p:pic>
      <p:sp>
        <p:nvSpPr>
          <p:cNvPr id="38" name="TextBox 12"/>
          <p:cNvSpPr txBox="1"/>
          <p:nvPr/>
        </p:nvSpPr>
        <p:spPr>
          <a:xfrm>
            <a:off x="1276350" y="4914900"/>
            <a:ext cx="6553200" cy="274319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50000"/>
              </a:lnSpc>
            </a:pPr>
            <a:r>
              <a:rPr lang="en-US" altLang="ko-KR" sz="2800" b="0" i="0" u="none" strike="noStrike" spc="-100" dirty="0" smtClean="0">
                <a:solidFill>
                  <a:srgbClr val="15704D"/>
                </a:solidFill>
                <a:latin typeface="+mn-ea"/>
              </a:rPr>
              <a:t>1. </a:t>
            </a:r>
            <a:r>
              <a:rPr lang="ko-KR" altLang="en-US" sz="2800" b="0" i="0" u="none" strike="noStrike" spc="-100" dirty="0" smtClean="0">
                <a:solidFill>
                  <a:srgbClr val="15704D"/>
                </a:solidFill>
                <a:latin typeface="+mn-ea"/>
              </a:rPr>
              <a:t>단순 용돈 기입장과 차이점이 없다</a:t>
            </a:r>
            <a:r>
              <a:rPr lang="en-US" altLang="ko-KR" sz="2800" b="0" i="0" u="none" strike="noStrike" spc="-100" dirty="0" smtClean="0">
                <a:solidFill>
                  <a:srgbClr val="15704D"/>
                </a:solidFill>
                <a:latin typeface="+mn-ea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en-US" altLang="ko-KR" sz="2800" b="0" i="0" u="none" strike="noStrike" spc="-100" dirty="0" smtClean="0">
                <a:solidFill>
                  <a:srgbClr val="15704D"/>
                </a:solidFill>
                <a:latin typeface="+mn-ea"/>
              </a:rPr>
              <a:t>2. </a:t>
            </a:r>
            <a:r>
              <a:rPr lang="ko-KR" altLang="en-US" sz="2800" b="0" i="0" u="none" strike="noStrike" spc="-100" dirty="0" smtClean="0">
                <a:solidFill>
                  <a:srgbClr val="15704D"/>
                </a:solidFill>
                <a:latin typeface="+mn-ea"/>
              </a:rPr>
              <a:t>프로그램 사용 안내가 부족하다</a:t>
            </a:r>
            <a:r>
              <a:rPr lang="en-US" altLang="ko-KR" sz="2800" b="0" i="0" u="none" strike="noStrike" spc="-100" dirty="0" smtClean="0">
                <a:solidFill>
                  <a:srgbClr val="15704D"/>
                </a:solidFill>
                <a:latin typeface="+mn-ea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en-US" altLang="ko-KR" sz="2800" spc="-100" dirty="0" smtClean="0">
                <a:solidFill>
                  <a:srgbClr val="15704D"/>
                </a:solidFill>
                <a:latin typeface="+mn-ea"/>
              </a:rPr>
              <a:t>3. </a:t>
            </a:r>
            <a:r>
              <a:rPr lang="ko-KR" altLang="en-US" sz="2800" spc="-100" dirty="0" smtClean="0">
                <a:solidFill>
                  <a:srgbClr val="15704D"/>
                </a:solidFill>
                <a:latin typeface="+mn-ea"/>
              </a:rPr>
              <a:t>교육적인 내용이 부족하다</a:t>
            </a:r>
            <a:r>
              <a:rPr lang="en-US" altLang="ko-KR" sz="2800" spc="-100" dirty="0" smtClean="0">
                <a:solidFill>
                  <a:srgbClr val="15704D"/>
                </a:solidFill>
                <a:latin typeface="+mn-ea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en-US" altLang="ko-KR" sz="2800" b="0" i="0" u="none" strike="noStrike" spc="-100" dirty="0" smtClean="0">
                <a:solidFill>
                  <a:srgbClr val="15704D"/>
                </a:solidFill>
                <a:latin typeface="+mn-ea"/>
              </a:rPr>
              <a:t>4. </a:t>
            </a:r>
            <a:r>
              <a:rPr lang="ko-KR" altLang="en-US" sz="2800" spc="-100" dirty="0" smtClean="0">
                <a:solidFill>
                  <a:srgbClr val="15704D"/>
                </a:solidFill>
                <a:latin typeface="+mn-ea"/>
              </a:rPr>
              <a:t>자녀 확인이 어렵다</a:t>
            </a:r>
            <a:endParaRPr lang="en-US" altLang="ko-KR" sz="2800" b="0" i="0" u="none" strike="noStrike" spc="-100" dirty="0" smtClean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46" name="Picture 3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3358" y="6057900"/>
            <a:ext cx="2184689" cy="552450"/>
          </a:xfrm>
          <a:prstGeom prst="rect">
            <a:avLst/>
          </a:prstGeom>
        </p:spPr>
      </p:pic>
      <p:pic>
        <p:nvPicPr>
          <p:cNvPr id="47" name="Picture 5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5400000">
            <a:off x="13670824" y="730976"/>
            <a:ext cx="762000" cy="6310448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48" name="TextBox 9"/>
          <p:cNvSpPr txBox="1"/>
          <p:nvPr/>
        </p:nvSpPr>
        <p:spPr>
          <a:xfrm>
            <a:off x="11147612" y="3619500"/>
            <a:ext cx="54991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1" dirty="0">
                <a:solidFill>
                  <a:srgbClr val="15704D"/>
                </a:solidFill>
                <a:latin typeface="+mn-ea"/>
              </a:rPr>
              <a:t>3</a:t>
            </a:r>
            <a:r>
              <a:rPr lang="ko-KR" altLang="en-US" sz="3000" b="1" i="0" u="none" strike="noStrike" dirty="0" smtClean="0">
                <a:solidFill>
                  <a:srgbClr val="15704D"/>
                </a:solidFill>
                <a:latin typeface="+mn-ea"/>
              </a:rPr>
              <a:t>차 프로젝트 피드백 방영</a:t>
            </a:r>
            <a:endParaRPr lang="en-US" sz="3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49" name="Picture 4">
            <a:extLst>
              <a:ext uri="{FF2B5EF4-FFF2-40B4-BE49-F238E27FC236}">
                <a16:creationId xmlns:a16="http://schemas.microsoft.com/office/drawing/2014/main" id="{E4C4DB27-91D8-8D72-5AC1-C7E5843C653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0852524" y="4756150"/>
            <a:ext cx="6349626" cy="3124200"/>
          </a:xfrm>
          <a:prstGeom prst="rect">
            <a:avLst/>
          </a:prstGeom>
          <a:effectLst>
            <a:outerShdw blurRad="78743" dist="176606" dir="2700000">
              <a:srgbClr val="000000">
                <a:alpha val="10000"/>
              </a:srgbClr>
            </a:outerShdw>
          </a:effectLst>
        </p:spPr>
      </p:pic>
      <p:sp>
        <p:nvSpPr>
          <p:cNvPr id="50" name="TextBox 12"/>
          <p:cNvSpPr txBox="1"/>
          <p:nvPr/>
        </p:nvSpPr>
        <p:spPr>
          <a:xfrm>
            <a:off x="11138513" y="4914900"/>
            <a:ext cx="6553200" cy="205739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50000"/>
              </a:lnSpc>
            </a:pPr>
            <a:r>
              <a:rPr lang="en-US" altLang="ko-KR" sz="2800" b="0" i="0" u="none" strike="noStrike" spc="-100" dirty="0" smtClean="0">
                <a:solidFill>
                  <a:srgbClr val="15704D"/>
                </a:solidFill>
                <a:latin typeface="+mn-ea"/>
              </a:rPr>
              <a:t>1. </a:t>
            </a:r>
            <a:r>
              <a:rPr lang="ko-KR" altLang="en-US" sz="2800" b="0" i="0" u="none" strike="noStrike" spc="-100" dirty="0" smtClean="0">
                <a:solidFill>
                  <a:srgbClr val="15704D"/>
                </a:solidFill>
                <a:latin typeface="+mn-ea"/>
              </a:rPr>
              <a:t>은행 시스템을 도입하여 경제 교육</a:t>
            </a:r>
            <a:endParaRPr lang="en-US" altLang="ko-KR" sz="2800" b="0" i="0" u="none" strike="noStrike" spc="-100" dirty="0" smtClean="0">
              <a:solidFill>
                <a:srgbClr val="15704D"/>
              </a:solidFill>
              <a:latin typeface="+mn-ea"/>
            </a:endParaRPr>
          </a:p>
          <a:p>
            <a:pPr lvl="0">
              <a:lnSpc>
                <a:spcPct val="150000"/>
              </a:lnSpc>
            </a:pPr>
            <a:r>
              <a:rPr lang="en-US" altLang="ko-KR" sz="2800" b="0" i="0" u="none" strike="noStrike" spc="-100" dirty="0" smtClean="0">
                <a:solidFill>
                  <a:srgbClr val="15704D"/>
                </a:solidFill>
                <a:latin typeface="+mn-ea"/>
              </a:rPr>
              <a:t>2. </a:t>
            </a:r>
            <a:r>
              <a:rPr lang="ko-KR" altLang="en-US" sz="2800" b="0" i="0" u="none" strike="noStrike" spc="-100" dirty="0" smtClean="0">
                <a:solidFill>
                  <a:srgbClr val="15704D"/>
                </a:solidFill>
                <a:latin typeface="+mn-ea"/>
              </a:rPr>
              <a:t>이용자 매뉴얼 추가</a:t>
            </a:r>
            <a:endParaRPr lang="en-US" altLang="ko-KR" sz="2800" b="0" i="0" u="none" strike="noStrike" spc="-100" dirty="0" smtClean="0">
              <a:solidFill>
                <a:srgbClr val="15704D"/>
              </a:solidFill>
              <a:latin typeface="+mn-ea"/>
            </a:endParaRPr>
          </a:p>
          <a:p>
            <a:pPr lvl="0">
              <a:lnSpc>
                <a:spcPct val="150000"/>
              </a:lnSpc>
            </a:pPr>
            <a:r>
              <a:rPr lang="en-US" altLang="ko-KR" sz="2800" spc="-100" dirty="0" smtClean="0">
                <a:solidFill>
                  <a:srgbClr val="15704D"/>
                </a:solidFill>
                <a:latin typeface="+mn-ea"/>
              </a:rPr>
              <a:t>3. </a:t>
            </a:r>
            <a:r>
              <a:rPr lang="ko-KR" altLang="en-US" sz="2800" spc="-100" dirty="0" smtClean="0">
                <a:solidFill>
                  <a:srgbClr val="15704D"/>
                </a:solidFill>
                <a:latin typeface="+mn-ea"/>
              </a:rPr>
              <a:t>웹 디자인 변경으로 자녀 확인 가능</a:t>
            </a:r>
            <a:endParaRPr lang="en-US" altLang="ko-KR" sz="2800" b="0" i="0" u="none" strike="noStrike" spc="-100" dirty="0" smtClean="0">
              <a:solidFill>
                <a:srgbClr val="15704D"/>
              </a:solidFill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0AE79-4E45-93CB-553F-82E48A21E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FB505533-544A-4A72-9CD0-4DCD8035E21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8BE32643-1BEF-04A6-16DE-571A6E7DC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FEBAFB1F-C783-FF9F-BF4A-ACF73A37F7A9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회원정보 수정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탈퇴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6C06327F-4AF9-342D-19FA-E56A7BEF4D62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변경사항 감지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새 비밀번호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입력시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변경 가능 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4" name="그림 13" descr="텍스트, 스크린샷, 만화 영화이(가) 표시된 사진&#10;&#10;자동 생성된 설명">
            <a:extLst>
              <a:ext uri="{FF2B5EF4-FFF2-40B4-BE49-F238E27FC236}">
                <a16:creationId xmlns:a16="http://schemas.microsoft.com/office/drawing/2014/main" id="{6CE972A8-CD3F-B8C9-A6DB-B76D6936AF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60" y="3312939"/>
            <a:ext cx="5906175" cy="5144478"/>
          </a:xfrm>
          <a:prstGeom prst="rect">
            <a:avLst/>
          </a:prstGeom>
        </p:spPr>
      </p:pic>
      <p:pic>
        <p:nvPicPr>
          <p:cNvPr id="18" name="그림 17" descr="텍스트, 스크린샷, 멀티미디어, 휴대 전화이(가) 표시된 사진&#10;&#10;자동 생성된 설명">
            <a:extLst>
              <a:ext uri="{FF2B5EF4-FFF2-40B4-BE49-F238E27FC236}">
                <a16:creationId xmlns:a16="http://schemas.microsoft.com/office/drawing/2014/main" id="{4CBF9DBE-DB6C-F9CA-39F8-1B28DD2AF7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04" y="3087395"/>
            <a:ext cx="2817550" cy="5568016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0948672C-B23B-49E6-BD73-202D4C174B48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001E1474-D742-4BAD-9582-665BE5451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6744831A-7BFD-48F1-BEB3-40549AFFE6BD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348FD8F-BCA9-4610-8451-7DDD6FB10E51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C8005C10-5340-400F-BB54-5E6B430AF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82EC9FF3-C468-4124-A24B-D0DA88662BBA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3728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E23385-D1A8-9C08-6C44-9BF848DA0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>
            <a:extLst>
              <a:ext uri="{FF2B5EF4-FFF2-40B4-BE49-F238E27FC236}">
                <a16:creationId xmlns:a16="http://schemas.microsoft.com/office/drawing/2014/main" id="{A0E1A64D-9DA5-4DAA-8A27-CA342BB4D1B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902242" y="3008584"/>
            <a:ext cx="4610100" cy="5411516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ECE0EC1D-93A7-F5C7-72CF-366730454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180DD627-F3F9-32E6-F913-4B0D4C6A8FC9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회원정보 수정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탈퇴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E539A672-564F-3240-019E-44A558D14FA4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변경사항 감지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새 비밀번호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입력시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변경 가능 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5" name="그림 1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5E067890-8D25-64A8-4A7B-E8978DB98A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" y="3312938"/>
            <a:ext cx="6228198" cy="5144479"/>
          </a:xfrm>
          <a:prstGeom prst="rect">
            <a:avLst/>
          </a:prstGeom>
        </p:spPr>
      </p:pic>
      <p:pic>
        <p:nvPicPr>
          <p:cNvPr id="26" name="그림 25" descr="텍스트, 스크린샷, 휴대 전화, 모바일 기기이(가) 표시된 사진&#10;&#10;자동 생성된 설명">
            <a:extLst>
              <a:ext uri="{FF2B5EF4-FFF2-40B4-BE49-F238E27FC236}">
                <a16:creationId xmlns:a16="http://schemas.microsoft.com/office/drawing/2014/main" id="{6205ABF9-820A-A569-47D5-8DA525AB4C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169" y="3073791"/>
            <a:ext cx="2765295" cy="5568016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B26DFC-4FF1-4F16-A0C1-A4A857EF9506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2" name="Picture 7">
              <a:extLst>
                <a:ext uri="{FF2B5EF4-FFF2-40B4-BE49-F238E27FC236}">
                  <a16:creationId xmlns:a16="http://schemas.microsoft.com/office/drawing/2014/main" id="{7BE36FD0-9CFC-47A5-8B36-812A69A5A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3" name="TextBox 13">
              <a:extLst>
                <a:ext uri="{FF2B5EF4-FFF2-40B4-BE49-F238E27FC236}">
                  <a16:creationId xmlns:a16="http://schemas.microsoft.com/office/drawing/2014/main" id="{42E7D14C-D84D-4693-939F-BB126463CAB0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F22DB19-404C-44D8-B86E-B09609B8CF46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5" name="Picture 7">
              <a:extLst>
                <a:ext uri="{FF2B5EF4-FFF2-40B4-BE49-F238E27FC236}">
                  <a16:creationId xmlns:a16="http://schemas.microsoft.com/office/drawing/2014/main" id="{EE2F83F0-BA94-4FD5-920E-F99CF0199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3E986E4E-592C-4A61-B738-BCE5FA510ED0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3368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266BF-47AA-BCDE-1E31-B2A768EC5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7D21EC0C-9054-6EB5-BA59-B1C5D20DD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A1BFFA29-80E9-EF9A-E8B6-67295EBBA945}"/>
              </a:ext>
            </a:extLst>
          </p:cNvPr>
          <p:cNvSpPr txBox="1"/>
          <p:nvPr/>
        </p:nvSpPr>
        <p:spPr>
          <a:xfrm>
            <a:off x="3834186" y="1193409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회원정보 수정</a:t>
            </a: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탈퇴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75A3DD0D-A7DB-0231-B8EB-493D5AAECF7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2877800" y="3041802"/>
            <a:ext cx="4610100" cy="5415615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0B8298A8-A468-C0D2-108F-DE856AEB187E}"/>
              </a:ext>
            </a:extLst>
          </p:cNvPr>
          <p:cNvSpPr txBox="1"/>
          <p:nvPr/>
        </p:nvSpPr>
        <p:spPr>
          <a:xfrm>
            <a:off x="13127226" y="3579602"/>
            <a:ext cx="4219255" cy="44467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사용자가 쓰기 편하도록 </a:t>
            </a:r>
            <a:r>
              <a:rPr lang="en-US" altLang="ko-KR" sz="2000" b="0" i="0" u="none" strike="noStrike" spc="-2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를</a:t>
            </a:r>
            <a:r>
              <a:rPr lang="ko-KR" altLang="en-US" sz="2000" b="0" i="0" u="none" strike="noStrike" spc="-200" dirty="0">
                <a:solidFill>
                  <a:srgbClr val="15704D"/>
                </a:solidFill>
                <a:latin typeface="+mn-ea"/>
              </a:rPr>
              <a:t> 개선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모바일에서도 사용 할 수 있도록 대응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과정을 간소화하여 알기 쉽게 구현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이메일 인증 추가</a:t>
            </a: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변경사항 감지</a:t>
            </a:r>
            <a:endParaRPr lang="en-US" altLang="ko-KR" sz="20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spc="-200" dirty="0">
                <a:solidFill>
                  <a:srgbClr val="15704D"/>
                </a:solidFill>
                <a:latin typeface="+mn-ea"/>
              </a:rPr>
              <a:t>· 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새 비밀번호 </a:t>
            </a:r>
            <a:r>
              <a:rPr lang="ko-KR" altLang="en-US" sz="2000" spc="-200" dirty="0" err="1">
                <a:solidFill>
                  <a:srgbClr val="15704D"/>
                </a:solidFill>
                <a:latin typeface="+mn-ea"/>
              </a:rPr>
              <a:t>입력시</a:t>
            </a:r>
            <a:r>
              <a:rPr lang="ko-KR" altLang="en-US" sz="2000" spc="-200" dirty="0">
                <a:solidFill>
                  <a:srgbClr val="15704D"/>
                </a:solidFill>
                <a:latin typeface="+mn-ea"/>
              </a:rPr>
              <a:t> 변경 가능 </a:t>
            </a:r>
            <a:endParaRPr lang="en-US" altLang="ko-KR" sz="20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4" name="그림 13" descr="텍스트, 전자제품, 스크린샷, 휴대 전화이(가) 표시된 사진&#10;&#10;자동 생성된 설명">
            <a:extLst>
              <a:ext uri="{FF2B5EF4-FFF2-40B4-BE49-F238E27FC236}">
                <a16:creationId xmlns:a16="http://schemas.microsoft.com/office/drawing/2014/main" id="{1E6D7453-1B73-54DE-7AF8-163814DB36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169" y="3073791"/>
            <a:ext cx="2817550" cy="5568016"/>
          </a:xfrm>
          <a:prstGeom prst="rect">
            <a:avLst/>
          </a:prstGeom>
        </p:spPr>
      </p:pic>
      <p:pic>
        <p:nvPicPr>
          <p:cNvPr id="18" name="그림 17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E20A2162-4727-9229-C4E8-9146EADC19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" y="3312937"/>
            <a:ext cx="6228198" cy="5144479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4D030026-2338-4DC3-8C53-7BD4B30D09D3}"/>
              </a:ext>
            </a:extLst>
          </p:cNvPr>
          <p:cNvGrpSpPr/>
          <p:nvPr/>
        </p:nvGrpSpPr>
        <p:grpSpPr>
          <a:xfrm>
            <a:off x="2901861" y="2185094"/>
            <a:ext cx="2130013" cy="620754"/>
            <a:chOff x="2901861" y="2221705"/>
            <a:chExt cx="2130013" cy="620754"/>
          </a:xfrm>
        </p:grpSpPr>
        <p:pic>
          <p:nvPicPr>
            <p:cNvPr id="23" name="Picture 7">
              <a:extLst>
                <a:ext uri="{FF2B5EF4-FFF2-40B4-BE49-F238E27FC236}">
                  <a16:creationId xmlns:a16="http://schemas.microsoft.com/office/drawing/2014/main" id="{1FF9904F-7F03-4160-AD21-0679428083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3657810" y="1465756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DEBF980-D4BA-4642-AF7E-71110A994EC8}"/>
                </a:ext>
              </a:extLst>
            </p:cNvPr>
            <p:cNvSpPr txBox="1"/>
            <p:nvPr/>
          </p:nvSpPr>
          <p:spPr>
            <a:xfrm>
              <a:off x="3205752" y="2237939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b="0" i="0" u="none" strike="noStrike" dirty="0">
                  <a:solidFill>
                    <a:srgbClr val="15704D"/>
                  </a:solidFill>
                  <a:latin typeface="+mn-ea"/>
                </a:rPr>
                <a:t>Web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2BE5F89-EA16-4C20-929D-248503E66EB3}"/>
              </a:ext>
            </a:extLst>
          </p:cNvPr>
          <p:cNvGrpSpPr/>
          <p:nvPr/>
        </p:nvGrpSpPr>
        <p:grpSpPr>
          <a:xfrm>
            <a:off x="8871722" y="2186413"/>
            <a:ext cx="2130013" cy="618116"/>
            <a:chOff x="8871722" y="2220723"/>
            <a:chExt cx="2130013" cy="618116"/>
          </a:xfrm>
        </p:grpSpPr>
        <p:pic>
          <p:nvPicPr>
            <p:cNvPr id="26" name="Picture 7">
              <a:extLst>
                <a:ext uri="{FF2B5EF4-FFF2-40B4-BE49-F238E27FC236}">
                  <a16:creationId xmlns:a16="http://schemas.microsoft.com/office/drawing/2014/main" id="{920706BE-ACB5-4606-BEE7-7B9BB8E6C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9627671" y="1464774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26E00A6C-1336-4A92-BA76-908CBB8E08FD}"/>
                </a:ext>
              </a:extLst>
            </p:cNvPr>
            <p:cNvSpPr txBox="1"/>
            <p:nvPr/>
          </p:nvSpPr>
          <p:spPr>
            <a:xfrm>
              <a:off x="9175615" y="2233368"/>
              <a:ext cx="1522231" cy="6045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altLang="ko-KR" sz="3600" dirty="0">
                  <a:solidFill>
                    <a:srgbClr val="15704D"/>
                  </a:solidFill>
                  <a:latin typeface="+mn-ea"/>
                </a:rPr>
                <a:t>Mobile</a:t>
              </a:r>
              <a:endParaRPr lang="ko-KR" sz="3600" b="0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5C2BD1-0C71-484A-B9DE-E04508FDB8B3}"/>
              </a:ext>
            </a:extLst>
          </p:cNvPr>
          <p:cNvGrpSpPr/>
          <p:nvPr/>
        </p:nvGrpSpPr>
        <p:grpSpPr>
          <a:xfrm>
            <a:off x="14105338" y="2186413"/>
            <a:ext cx="2130013" cy="618116"/>
            <a:chOff x="11630171" y="2081050"/>
            <a:chExt cx="2130013" cy="618116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38448550-2F65-41AB-96D0-A34F7C19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6200000">
              <a:off x="12386120" y="1325101"/>
              <a:ext cx="618116" cy="2130013"/>
            </a:xfrm>
            <a:prstGeom prst="rect">
              <a:avLst/>
            </a:prstGeom>
            <a:effectLst>
              <a:outerShdw blurRad="5559" dist="68967" dir="8100000">
                <a:srgbClr val="000000">
                  <a:alpha val="10000"/>
                </a:srgbClr>
              </a:outerShdw>
            </a:effectLst>
          </p:spPr>
        </p:pic>
        <p:sp>
          <p:nvSpPr>
            <p:cNvPr id="29" name="TextBox 13">
              <a:extLst>
                <a:ext uri="{FF2B5EF4-FFF2-40B4-BE49-F238E27FC236}">
                  <a16:creationId xmlns:a16="http://schemas.microsoft.com/office/drawing/2014/main" id="{02F658A1-2169-4D60-9A10-46C7CBA4DC98}"/>
                </a:ext>
              </a:extLst>
            </p:cNvPr>
            <p:cNvSpPr txBox="1"/>
            <p:nvPr/>
          </p:nvSpPr>
          <p:spPr>
            <a:xfrm>
              <a:off x="11630171" y="2142321"/>
              <a:ext cx="2095381" cy="520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ko-KR" altLang="en-US" sz="3200" b="1" dirty="0">
                  <a:solidFill>
                    <a:srgbClr val="15704D"/>
                  </a:solidFill>
                  <a:latin typeface="+mn-ea"/>
                </a:rPr>
                <a:t>변경 사항</a:t>
              </a:r>
              <a:endParaRPr lang="ko-KR" sz="3200" b="1" i="0" u="none" strike="noStrike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103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D2211-4FD4-7A7E-D531-9FD5362FC7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4E8284F-ACB0-FC63-A356-BA939CBADB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09" y="3390662"/>
            <a:ext cx="10058400" cy="4877276"/>
          </a:xfrm>
          <a:prstGeom prst="rect">
            <a:avLst/>
          </a:prstGeom>
        </p:spPr>
      </p:pic>
      <p:pic>
        <p:nvPicPr>
          <p:cNvPr id="19" name="Picture 6">
            <a:extLst>
              <a:ext uri="{FF2B5EF4-FFF2-40B4-BE49-F238E27FC236}">
                <a16:creationId xmlns:a16="http://schemas.microsoft.com/office/drawing/2014/main" id="{7CFFE205-1120-B162-3656-990D34F52F5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2134808" y="3390662"/>
            <a:ext cx="5383819" cy="4887753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sp>
        <p:nvSpPr>
          <p:cNvPr id="18" name="TextBox 18">
            <a:extLst>
              <a:ext uri="{FF2B5EF4-FFF2-40B4-BE49-F238E27FC236}">
                <a16:creationId xmlns:a16="http://schemas.microsoft.com/office/drawing/2014/main" id="{F336D58E-178C-4520-A6C7-D579A9F3967C}"/>
              </a:ext>
            </a:extLst>
          </p:cNvPr>
          <p:cNvSpPr txBox="1"/>
          <p:nvPr/>
        </p:nvSpPr>
        <p:spPr>
          <a:xfrm>
            <a:off x="4032250" y="1641574"/>
            <a:ext cx="10236200" cy="876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부모 홈 페이지</a:t>
            </a:r>
            <a:endParaRPr lang="en-US" alt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32" name="TextBox 18">
            <a:extLst>
              <a:ext uri="{FF2B5EF4-FFF2-40B4-BE49-F238E27FC236}">
                <a16:creationId xmlns:a16="http://schemas.microsoft.com/office/drawing/2014/main" id="{4872687A-50A9-35FD-EE39-BC760AFA007E}"/>
              </a:ext>
            </a:extLst>
          </p:cNvPr>
          <p:cNvSpPr txBox="1"/>
          <p:nvPr/>
        </p:nvSpPr>
        <p:spPr>
          <a:xfrm>
            <a:off x="12870431" y="3784363"/>
            <a:ext cx="3810000" cy="584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4000" dirty="0" err="1">
                <a:solidFill>
                  <a:srgbClr val="15704D"/>
                </a:solidFill>
                <a:latin typeface="+mn-ea"/>
              </a:rPr>
              <a:t>리뉴얼</a:t>
            </a:r>
            <a:endParaRPr lang="en-US" altLang="ko-KR" sz="4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33" name="TextBox 18">
            <a:extLst>
              <a:ext uri="{FF2B5EF4-FFF2-40B4-BE49-F238E27FC236}">
                <a16:creationId xmlns:a16="http://schemas.microsoft.com/office/drawing/2014/main" id="{99CB6FBD-C278-9520-2B4F-A0AEF67DCB04}"/>
              </a:ext>
            </a:extLst>
          </p:cNvPr>
          <p:cNvSpPr txBox="1"/>
          <p:nvPr/>
        </p:nvSpPr>
        <p:spPr>
          <a:xfrm>
            <a:off x="12160208" y="4710590"/>
            <a:ext cx="5255841" cy="3213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altLang="ko-KR" sz="30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개선</a:t>
            </a: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b="0" i="0" u="none" strike="noStrike" dirty="0">
                <a:solidFill>
                  <a:srgbClr val="15704D"/>
                </a:solidFill>
                <a:latin typeface="+mn-ea"/>
              </a:rPr>
              <a:t>자녀 선택 문구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algn="ctr">
              <a:lnSpc>
                <a:spcPct val="91300"/>
              </a:lnSpc>
            </a:pPr>
            <a:r>
              <a:rPr lang="ko-KR" altLang="en-US" sz="3000" dirty="0" smtClean="0">
                <a:solidFill>
                  <a:srgbClr val="15704D"/>
                </a:solidFill>
                <a:latin typeface="+mn-ea"/>
              </a:rPr>
              <a:t>슬라이드</a:t>
            </a:r>
            <a:r>
              <a:rPr lang="en-US" altLang="ko-KR" sz="3000" dirty="0" smtClean="0">
                <a:solidFill>
                  <a:srgbClr val="15704D"/>
                </a:solidFill>
                <a:latin typeface="+mn-ea"/>
              </a:rPr>
              <a:t>-</a:t>
            </a:r>
            <a:r>
              <a:rPr lang="ko-KR" altLang="en-US" sz="3000" dirty="0" smtClean="0">
                <a:solidFill>
                  <a:srgbClr val="15704D"/>
                </a:solidFill>
                <a:latin typeface="+mn-ea"/>
              </a:rPr>
              <a:t>네비게이션 적용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34" name="TextBox 18">
            <a:extLst>
              <a:ext uri="{FF2B5EF4-FFF2-40B4-BE49-F238E27FC236}">
                <a16:creationId xmlns:a16="http://schemas.microsoft.com/office/drawing/2014/main" id="{71A5AF4F-0F32-C601-BA41-21C06BAECFB2}"/>
              </a:ext>
            </a:extLst>
          </p:cNvPr>
          <p:cNvSpPr txBox="1"/>
          <p:nvPr/>
        </p:nvSpPr>
        <p:spPr>
          <a:xfrm>
            <a:off x="12160208" y="5574190"/>
            <a:ext cx="5255841" cy="584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0303A21B-FB39-7082-ED26-78549621EB41}"/>
              </a:ext>
            </a:extLst>
          </p:cNvPr>
          <p:cNvSpPr txBox="1"/>
          <p:nvPr/>
        </p:nvSpPr>
        <p:spPr>
          <a:xfrm>
            <a:off x="12160208" y="6426423"/>
            <a:ext cx="5255841" cy="584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82" y="3390662"/>
            <a:ext cx="10090916" cy="4877276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2129972" y="4152900"/>
            <a:ext cx="1066800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98" y="3390662"/>
            <a:ext cx="10058400" cy="4863225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03138578-26B7-3D28-11F4-0AF6FBACE392}"/>
              </a:ext>
            </a:extLst>
          </p:cNvPr>
          <p:cNvSpPr/>
          <p:nvPr/>
        </p:nvSpPr>
        <p:spPr>
          <a:xfrm>
            <a:off x="3248061" y="6100999"/>
            <a:ext cx="384628" cy="268033"/>
          </a:xfrm>
          <a:prstGeom prst="roundRect">
            <a:avLst>
              <a:gd name="adj" fmla="val 3562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  <a:latin typeface="+mn-ea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179EED9-ACE1-417A-94E2-B28F523C76BD}"/>
              </a:ext>
            </a:extLst>
          </p:cNvPr>
          <p:cNvSpPr/>
          <p:nvPr/>
        </p:nvSpPr>
        <p:spPr>
          <a:xfrm>
            <a:off x="9753600" y="6094649"/>
            <a:ext cx="384628" cy="268033"/>
          </a:xfrm>
          <a:prstGeom prst="roundRect">
            <a:avLst>
              <a:gd name="adj" fmla="val 3562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23360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" grpId="0" animBg="1"/>
      <p:bldP spid="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2C349-245C-3B61-0DE7-4FBD75A21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6">
            <a:extLst>
              <a:ext uri="{FF2B5EF4-FFF2-40B4-BE49-F238E27FC236}">
                <a16:creationId xmlns:a16="http://schemas.microsoft.com/office/drawing/2014/main" id="{D9B52DA7-997A-D698-F36B-DE3ABA831B9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439426" y="3209728"/>
            <a:ext cx="4620343" cy="4973404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sp>
        <p:nvSpPr>
          <p:cNvPr id="20" name="TextBox 18">
            <a:extLst>
              <a:ext uri="{FF2B5EF4-FFF2-40B4-BE49-F238E27FC236}">
                <a16:creationId xmlns:a16="http://schemas.microsoft.com/office/drawing/2014/main" id="{92E39CC8-E137-D5A7-D1AD-C33AA87D5E2E}"/>
              </a:ext>
            </a:extLst>
          </p:cNvPr>
          <p:cNvSpPr txBox="1"/>
          <p:nvPr/>
        </p:nvSpPr>
        <p:spPr>
          <a:xfrm>
            <a:off x="4025900" y="1733549"/>
            <a:ext cx="10236200" cy="876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부모</a:t>
            </a:r>
            <a:r>
              <a:rPr lang="en-US" altLang="ko-KR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지출 리스트</a:t>
            </a:r>
            <a:endParaRPr lang="en-US" alt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8241FA51-85B6-0598-01B6-4C260FC50925}"/>
              </a:ext>
            </a:extLst>
          </p:cNvPr>
          <p:cNvSpPr txBox="1"/>
          <p:nvPr/>
        </p:nvSpPr>
        <p:spPr>
          <a:xfrm>
            <a:off x="12552987" y="3688025"/>
            <a:ext cx="4393220" cy="66182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altLang="ko-KR" sz="4000" b="0" i="0" u="none" strike="noStrike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4000" b="0" i="0" u="none" strike="noStrike" dirty="0">
                <a:solidFill>
                  <a:srgbClr val="15704D"/>
                </a:solidFill>
                <a:latin typeface="+mn-ea"/>
              </a:rPr>
              <a:t>개선</a:t>
            </a:r>
            <a:endParaRPr lang="en-US" altLang="ko-KR" sz="4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C6A3F58E-E877-7E7C-C2B9-0788334C64E6}"/>
              </a:ext>
            </a:extLst>
          </p:cNvPr>
          <p:cNvSpPr txBox="1"/>
          <p:nvPr/>
        </p:nvSpPr>
        <p:spPr>
          <a:xfrm>
            <a:off x="12439427" y="4565749"/>
            <a:ext cx="5255841" cy="3098702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9" name="TextBox 18">
            <a:extLst>
              <a:ext uri="{FF2B5EF4-FFF2-40B4-BE49-F238E27FC236}">
                <a16:creationId xmlns:a16="http://schemas.microsoft.com/office/drawing/2014/main" id="{16A8145D-BA9B-F10E-347F-1C6A6AC9C5D5}"/>
              </a:ext>
            </a:extLst>
          </p:cNvPr>
          <p:cNvSpPr txBox="1"/>
          <p:nvPr/>
        </p:nvSpPr>
        <p:spPr>
          <a:xfrm>
            <a:off x="12299727" y="6708677"/>
            <a:ext cx="5255841" cy="870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486D4F4-741B-AC5F-A76A-8174C8CB5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85" y="3260060"/>
            <a:ext cx="10234658" cy="497340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85" y="3261361"/>
            <a:ext cx="10439400" cy="495871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90EAAEAB-720A-DD11-3F51-F8E01ACE0BA6}"/>
              </a:ext>
            </a:extLst>
          </p:cNvPr>
          <p:cNvSpPr/>
          <p:nvPr/>
        </p:nvSpPr>
        <p:spPr>
          <a:xfrm>
            <a:off x="1046548" y="4457700"/>
            <a:ext cx="3302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7B93535-0099-EB2D-4AEE-A74C97B923CE}"/>
              </a:ext>
            </a:extLst>
          </p:cNvPr>
          <p:cNvSpPr/>
          <p:nvPr/>
        </p:nvSpPr>
        <p:spPr>
          <a:xfrm>
            <a:off x="3027748" y="4614558"/>
            <a:ext cx="2908300" cy="9861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48977"/>
            <a:ext cx="10826036" cy="4984488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6251218" y="7923643"/>
            <a:ext cx="1577130" cy="2964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8241FA51-85B6-0598-01B6-4C260FC50925}"/>
              </a:ext>
            </a:extLst>
          </p:cNvPr>
          <p:cNvSpPr txBox="1"/>
          <p:nvPr/>
        </p:nvSpPr>
        <p:spPr>
          <a:xfrm>
            <a:off x="12552987" y="4536527"/>
            <a:ext cx="4393220" cy="292472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자녀 확인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b="0" i="0" u="none" strike="noStrike" dirty="0">
                <a:solidFill>
                  <a:srgbClr val="15704D"/>
                </a:solidFill>
                <a:latin typeface="+mn-ea"/>
              </a:rPr>
              <a:t>검색 기능</a:t>
            </a: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b="0" i="0" u="none" strike="noStrike" dirty="0" err="1">
                <a:solidFill>
                  <a:srgbClr val="15704D"/>
                </a:solidFill>
                <a:latin typeface="+mn-ea"/>
              </a:rPr>
              <a:t>페이지네이션</a:t>
            </a: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00303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 animBg="1"/>
      <p:bldP spid="1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252CB-39AC-4C4F-FEE0-EBF868C9B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7" y="3229263"/>
            <a:ext cx="11578838" cy="4933983"/>
          </a:xfrm>
          <a:prstGeom prst="rect">
            <a:avLst/>
          </a:prstGeom>
        </p:spPr>
      </p:pic>
      <p:pic>
        <p:nvPicPr>
          <p:cNvPr id="19" name="Picture 6">
            <a:extLst>
              <a:ext uri="{FF2B5EF4-FFF2-40B4-BE49-F238E27FC236}">
                <a16:creationId xmlns:a16="http://schemas.microsoft.com/office/drawing/2014/main" id="{3B4BABB9-7D48-5655-4987-173DD1F20C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2801599" y="3180317"/>
            <a:ext cx="4860313" cy="4973404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2BFA024B-9C68-8CCF-3F8C-2FABD0CD1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20" name="TextBox 18">
            <a:extLst>
              <a:ext uri="{FF2B5EF4-FFF2-40B4-BE49-F238E27FC236}">
                <a16:creationId xmlns:a16="http://schemas.microsoft.com/office/drawing/2014/main" id="{DD9050FD-284A-ED40-D547-CAEDEE8857A7}"/>
              </a:ext>
            </a:extLst>
          </p:cNvPr>
          <p:cNvSpPr txBox="1"/>
          <p:nvPr/>
        </p:nvSpPr>
        <p:spPr>
          <a:xfrm>
            <a:off x="4025900" y="1733549"/>
            <a:ext cx="10236200" cy="876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부모 은행 페이지</a:t>
            </a:r>
            <a:endParaRPr lang="en-US" alt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CE22E06A-9CF8-F6F4-9CB0-72D41CACCD28}"/>
              </a:ext>
            </a:extLst>
          </p:cNvPr>
          <p:cNvSpPr txBox="1"/>
          <p:nvPr/>
        </p:nvSpPr>
        <p:spPr>
          <a:xfrm>
            <a:off x="12801600" y="3768587"/>
            <a:ext cx="4419600" cy="66845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4000" b="0" i="0" u="none" strike="noStrike" dirty="0">
                <a:solidFill>
                  <a:srgbClr val="15704D"/>
                </a:solidFill>
                <a:latin typeface="+mn-ea"/>
              </a:rPr>
              <a:t>기준 금리 확인</a:t>
            </a:r>
            <a:endParaRPr lang="en-US" altLang="ko-KR" sz="4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56EF0D93-6305-07FA-8068-1908A2B1C14A}"/>
              </a:ext>
            </a:extLst>
          </p:cNvPr>
          <p:cNvSpPr txBox="1"/>
          <p:nvPr/>
        </p:nvSpPr>
        <p:spPr>
          <a:xfrm>
            <a:off x="12801600" y="4437043"/>
            <a:ext cx="4791492" cy="302420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한국은행 기준 금리 </a:t>
            </a:r>
            <a:r>
              <a:rPr lang="en-US" altLang="ko-KR" sz="3000" dirty="0">
                <a:solidFill>
                  <a:srgbClr val="15704D"/>
                </a:solidFill>
                <a:latin typeface="+mn-ea"/>
              </a:rPr>
              <a:t>API</a:t>
            </a: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자녀의 모아 포인트 확인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en-US" altLang="ko-KR" sz="3000" dirty="0">
                <a:solidFill>
                  <a:srgbClr val="15704D"/>
                </a:solidFill>
                <a:latin typeface="+mn-ea"/>
              </a:rPr>
              <a:t>+ </a:t>
            </a: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가입한 적금 통장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en-US" altLang="ko-KR" sz="3000" dirty="0">
                <a:solidFill>
                  <a:srgbClr val="15704D"/>
                </a:solidFill>
                <a:latin typeface="+mn-ea"/>
              </a:rPr>
              <a:t>30</a:t>
            </a: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일마다 금리</a:t>
            </a:r>
            <a:r>
              <a:rPr lang="en-US" altLang="ko-KR" sz="3000" dirty="0">
                <a:solidFill>
                  <a:srgbClr val="15704D"/>
                </a:solidFill>
                <a:latin typeface="+mn-ea"/>
              </a:rPr>
              <a:t>(</a:t>
            </a: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이자율</a:t>
            </a:r>
            <a:r>
              <a:rPr lang="en-US" altLang="ko-KR" sz="3000" dirty="0">
                <a:solidFill>
                  <a:srgbClr val="15704D"/>
                </a:solidFill>
                <a:latin typeface="+mn-ea"/>
              </a:rPr>
              <a:t>) </a:t>
            </a: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변경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B03E7524-D05E-301A-18E4-CC2A644B92EF}"/>
              </a:ext>
            </a:extLst>
          </p:cNvPr>
          <p:cNvSpPr/>
          <p:nvPr/>
        </p:nvSpPr>
        <p:spPr>
          <a:xfrm>
            <a:off x="6677652" y="4102815"/>
            <a:ext cx="637548" cy="27868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0EBEBD5-B650-772B-890F-B5D83F0AA7E8}"/>
              </a:ext>
            </a:extLst>
          </p:cNvPr>
          <p:cNvSpPr/>
          <p:nvPr/>
        </p:nvSpPr>
        <p:spPr>
          <a:xfrm>
            <a:off x="5105400" y="7057738"/>
            <a:ext cx="914400" cy="29556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7" y="3191084"/>
            <a:ext cx="11803621" cy="496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100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252CB-39AC-4C4F-FEE0-EBF868C9B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49F17270-06EF-CFAB-B3D2-5298ABDBEEF0}"/>
              </a:ext>
            </a:extLst>
          </p:cNvPr>
          <p:cNvGrpSpPr/>
          <p:nvPr/>
        </p:nvGrpSpPr>
        <p:grpSpPr>
          <a:xfrm>
            <a:off x="203200" y="3193255"/>
            <a:ext cx="10515600" cy="4983957"/>
            <a:chOff x="203200" y="3193255"/>
            <a:chExt cx="10515600" cy="4983957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200" y="3193255"/>
              <a:ext cx="10515600" cy="4983957"/>
            </a:xfrm>
            <a:prstGeom prst="rect">
              <a:avLst/>
            </a:prstGeom>
          </p:spPr>
        </p:pic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31D8FA0-F0C8-616C-338A-8AC02558BD47}"/>
                </a:ext>
              </a:extLst>
            </p:cNvPr>
            <p:cNvSpPr/>
            <p:nvPr/>
          </p:nvSpPr>
          <p:spPr>
            <a:xfrm>
              <a:off x="4191000" y="4305301"/>
              <a:ext cx="685800" cy="23571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9" name="Picture 6">
            <a:extLst>
              <a:ext uri="{FF2B5EF4-FFF2-40B4-BE49-F238E27FC236}">
                <a16:creationId xmlns:a16="http://schemas.microsoft.com/office/drawing/2014/main" id="{3B4BABB9-7D48-5655-4987-173DD1F20C4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1125200" y="3209728"/>
            <a:ext cx="6248400" cy="4973404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A5507EFF-750A-87F7-0380-3B12EFCD0006}"/>
              </a:ext>
            </a:extLst>
          </p:cNvPr>
          <p:cNvSpPr txBox="1"/>
          <p:nvPr/>
        </p:nvSpPr>
        <p:spPr>
          <a:xfrm>
            <a:off x="14084300" y="9639300"/>
            <a:ext cx="34417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2200" b="0" i="0" u="none" strike="noStrike" dirty="0">
                <a:solidFill>
                  <a:srgbClr val="F7EFE2"/>
                </a:solidFill>
                <a:latin typeface="GangwonEduPower" panose="020B0600000101010101" charset="-127"/>
              </a:rPr>
              <a:t>08</a:t>
            </a:r>
          </a:p>
        </p:txBody>
      </p:sp>
      <p:sp>
        <p:nvSpPr>
          <p:cNvPr id="20" name="TextBox 18">
            <a:extLst>
              <a:ext uri="{FF2B5EF4-FFF2-40B4-BE49-F238E27FC236}">
                <a16:creationId xmlns:a16="http://schemas.microsoft.com/office/drawing/2014/main" id="{DD9050FD-284A-ED40-D547-CAEDEE8857A7}"/>
              </a:ext>
            </a:extLst>
          </p:cNvPr>
          <p:cNvSpPr txBox="1"/>
          <p:nvPr/>
        </p:nvSpPr>
        <p:spPr>
          <a:xfrm>
            <a:off x="4025900" y="1733549"/>
            <a:ext cx="10236200" cy="876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부모 포인트 상세 페이지</a:t>
            </a:r>
            <a:endParaRPr lang="en-US" alt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CE22E06A-9CF8-F6F4-9CB0-72D41CACCD28}"/>
              </a:ext>
            </a:extLst>
          </p:cNvPr>
          <p:cNvSpPr txBox="1"/>
          <p:nvPr/>
        </p:nvSpPr>
        <p:spPr>
          <a:xfrm>
            <a:off x="11375923" y="3768587"/>
            <a:ext cx="5845277" cy="66845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4000" b="1" i="0" u="none" strike="noStrike" dirty="0">
                <a:solidFill>
                  <a:srgbClr val="15704D"/>
                </a:solidFill>
                <a:latin typeface="+mn-ea"/>
              </a:rPr>
              <a:t>모아 포인트 확인</a:t>
            </a:r>
            <a:endParaRPr lang="en-US" altLang="ko-KR" sz="4000" b="1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56EF0D93-6305-07FA-8068-1908A2B1C14A}"/>
              </a:ext>
            </a:extLst>
          </p:cNvPr>
          <p:cNvSpPr txBox="1"/>
          <p:nvPr/>
        </p:nvSpPr>
        <p:spPr>
          <a:xfrm>
            <a:off x="11375923" y="4437043"/>
            <a:ext cx="5845277" cy="374016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통장 종류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자녀의 모아 포인트 상세 내역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회원가입 시 자동 가입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 err="1">
                <a:solidFill>
                  <a:srgbClr val="15704D"/>
                </a:solidFill>
                <a:latin typeface="+mn-ea"/>
              </a:rPr>
              <a:t>페이지네이션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CEE5CD5-BA5D-49BA-450C-1D6FAB9706EE}"/>
              </a:ext>
            </a:extLst>
          </p:cNvPr>
          <p:cNvGrpSpPr/>
          <p:nvPr/>
        </p:nvGrpSpPr>
        <p:grpSpPr>
          <a:xfrm>
            <a:off x="203200" y="3183993"/>
            <a:ext cx="10602400" cy="4993219"/>
            <a:chOff x="198846" y="3183993"/>
            <a:chExt cx="10602400" cy="4993219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846" y="3183993"/>
              <a:ext cx="10602400" cy="4993219"/>
            </a:xfrm>
            <a:prstGeom prst="rect">
              <a:avLst/>
            </a:prstGeom>
          </p:spPr>
        </p:pic>
        <p:sp>
          <p:nvSpPr>
            <p:cNvPr id="14" name="모서리가 둥근 직사각형 13"/>
            <p:cNvSpPr/>
            <p:nvPr/>
          </p:nvSpPr>
          <p:spPr>
            <a:xfrm>
              <a:off x="4350295" y="7575551"/>
              <a:ext cx="1600200" cy="234949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GangwonEduPower" panose="020B0600000101010101" charset="-127"/>
                <a:ea typeface="GangwonEduPower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9527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252CB-39AC-4C4F-FEE0-EBF868C9B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6">
            <a:extLst>
              <a:ext uri="{FF2B5EF4-FFF2-40B4-BE49-F238E27FC236}">
                <a16:creationId xmlns:a16="http://schemas.microsoft.com/office/drawing/2014/main" id="{3B4BABB9-7D48-5655-4987-173DD1F20C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1125200" y="3209728"/>
            <a:ext cx="6248400" cy="4973404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2BFA024B-9C68-8CCF-3F8C-2FABD0CD1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20" name="TextBox 18">
            <a:extLst>
              <a:ext uri="{FF2B5EF4-FFF2-40B4-BE49-F238E27FC236}">
                <a16:creationId xmlns:a16="http://schemas.microsoft.com/office/drawing/2014/main" id="{DD9050FD-284A-ED40-D547-CAEDEE8857A7}"/>
              </a:ext>
            </a:extLst>
          </p:cNvPr>
          <p:cNvSpPr txBox="1"/>
          <p:nvPr/>
        </p:nvSpPr>
        <p:spPr>
          <a:xfrm>
            <a:off x="4025900" y="1733549"/>
            <a:ext cx="10236200" cy="876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부모 적금 상세 페이지</a:t>
            </a:r>
            <a:endParaRPr lang="en-US" alt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CE22E06A-9CF8-F6F4-9CB0-72D41CACCD28}"/>
              </a:ext>
            </a:extLst>
          </p:cNvPr>
          <p:cNvSpPr txBox="1"/>
          <p:nvPr/>
        </p:nvSpPr>
        <p:spPr>
          <a:xfrm>
            <a:off x="11375923" y="3768587"/>
            <a:ext cx="5845277" cy="66845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4000" b="1" i="0" u="none" strike="noStrike" dirty="0">
                <a:solidFill>
                  <a:srgbClr val="15704D"/>
                </a:solidFill>
                <a:latin typeface="+mn-ea"/>
              </a:rPr>
              <a:t>적금 내역 확인</a:t>
            </a:r>
            <a:endParaRPr lang="en-US" altLang="ko-KR" sz="4000" b="1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56EF0D93-6305-07FA-8068-1908A2B1C14A}"/>
              </a:ext>
            </a:extLst>
          </p:cNvPr>
          <p:cNvSpPr txBox="1"/>
          <p:nvPr/>
        </p:nvSpPr>
        <p:spPr>
          <a:xfrm>
            <a:off x="11375923" y="4935169"/>
            <a:ext cx="5845277" cy="215425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통장 종류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자녀의 적금 상세 내역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8F7AEB9-A367-7A5B-01BB-3FC93B4060E7}"/>
              </a:ext>
            </a:extLst>
          </p:cNvPr>
          <p:cNvGrpSpPr/>
          <p:nvPr/>
        </p:nvGrpSpPr>
        <p:grpSpPr>
          <a:xfrm>
            <a:off x="203200" y="3186826"/>
            <a:ext cx="10515600" cy="5000387"/>
            <a:chOff x="203200" y="3186826"/>
            <a:chExt cx="10515600" cy="5000387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200" y="3186826"/>
              <a:ext cx="10515600" cy="5000387"/>
            </a:xfrm>
            <a:prstGeom prst="rect">
              <a:avLst/>
            </a:prstGeom>
          </p:spPr>
        </p:pic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B3607E9E-0E52-8A56-2708-E1E80DF36CA7}"/>
                </a:ext>
              </a:extLst>
            </p:cNvPr>
            <p:cNvSpPr/>
            <p:nvPr/>
          </p:nvSpPr>
          <p:spPr>
            <a:xfrm>
              <a:off x="4152900" y="4305300"/>
              <a:ext cx="723900" cy="228600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1009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61931-A18D-D9FC-C687-568D6B542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B573BED3-1C56-9102-4B1B-E6438F8150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3235756"/>
            <a:ext cx="10237254" cy="4921347"/>
          </a:xfrm>
          <a:prstGeom prst="rect">
            <a:avLst/>
          </a:prstGeom>
        </p:spPr>
      </p:pic>
      <p:pic>
        <p:nvPicPr>
          <p:cNvPr id="19" name="Picture 6">
            <a:extLst>
              <a:ext uri="{FF2B5EF4-FFF2-40B4-BE49-F238E27FC236}">
                <a16:creationId xmlns:a16="http://schemas.microsoft.com/office/drawing/2014/main" id="{91E8DFDC-A564-3889-5736-4AAE2730CB3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1430000" y="3209728"/>
            <a:ext cx="5943600" cy="4973404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5D7FE863-37A6-E966-C776-A193BD908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20" name="TextBox 18">
            <a:extLst>
              <a:ext uri="{FF2B5EF4-FFF2-40B4-BE49-F238E27FC236}">
                <a16:creationId xmlns:a16="http://schemas.microsoft.com/office/drawing/2014/main" id="{78515BDE-81E5-EB22-2FFF-E46BC7EFD3FC}"/>
              </a:ext>
            </a:extLst>
          </p:cNvPr>
          <p:cNvSpPr txBox="1"/>
          <p:nvPr/>
        </p:nvSpPr>
        <p:spPr>
          <a:xfrm>
            <a:off x="4025900" y="1733549"/>
            <a:ext cx="10236200" cy="876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자녀 지출 리스트</a:t>
            </a:r>
            <a:endParaRPr lang="en-US" alt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72A61559-E2C0-B02C-ADCF-2C954EF10D59}"/>
              </a:ext>
            </a:extLst>
          </p:cNvPr>
          <p:cNvSpPr txBox="1"/>
          <p:nvPr/>
        </p:nvSpPr>
        <p:spPr>
          <a:xfrm>
            <a:off x="12363937" y="3768587"/>
            <a:ext cx="4075722" cy="66845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4000" b="0" i="0" u="none" strike="noStrike" dirty="0">
                <a:solidFill>
                  <a:srgbClr val="15704D"/>
                </a:solidFill>
                <a:latin typeface="+mn-ea"/>
              </a:rPr>
              <a:t>작성한 지출 확인</a:t>
            </a:r>
            <a:endParaRPr lang="en-US" altLang="ko-KR" sz="4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B6CFB896-A9B7-EF25-BC01-B6E072496952}"/>
              </a:ext>
            </a:extLst>
          </p:cNvPr>
          <p:cNvSpPr txBox="1"/>
          <p:nvPr/>
        </p:nvSpPr>
        <p:spPr>
          <a:xfrm>
            <a:off x="11773878" y="4502070"/>
            <a:ext cx="5255841" cy="269577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en-US" altLang="ko-KR" sz="3000" dirty="0">
                <a:solidFill>
                  <a:srgbClr val="15704D"/>
                </a:solidFill>
                <a:latin typeface="+mn-ea"/>
              </a:rPr>
              <a:t>UI </a:t>
            </a: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개선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b="0" i="0" u="none" strike="noStrike" dirty="0">
                <a:solidFill>
                  <a:srgbClr val="15704D"/>
                </a:solidFill>
                <a:latin typeface="+mn-ea"/>
              </a:rPr>
              <a:t>검색 기능</a:t>
            </a: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b="0" i="0" u="none" strike="noStrike" dirty="0" err="1">
                <a:solidFill>
                  <a:srgbClr val="15704D"/>
                </a:solidFill>
                <a:latin typeface="+mn-ea"/>
              </a:rPr>
              <a:t>페이지네이션</a:t>
            </a:r>
            <a:r>
              <a:rPr lang="ko-KR" altLang="en-US" sz="3000" b="0" i="0" u="none" strike="noStrike" dirty="0">
                <a:solidFill>
                  <a:srgbClr val="15704D"/>
                </a:solidFill>
                <a:latin typeface="+mn-ea"/>
              </a:rPr>
              <a:t> 추가</a:t>
            </a:r>
            <a:endParaRPr lang="en-US" altLang="ko-KR" sz="3000" b="0" i="0" u="none" strike="noStrike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3224947"/>
            <a:ext cx="10502586" cy="495818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3208911"/>
            <a:ext cx="10992926" cy="4960388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4432300" y="7664451"/>
            <a:ext cx="1752600" cy="22224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6013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252CB-39AC-4C4F-FEE0-EBF868C9B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6">
            <a:extLst>
              <a:ext uri="{FF2B5EF4-FFF2-40B4-BE49-F238E27FC236}">
                <a16:creationId xmlns:a16="http://schemas.microsoft.com/office/drawing/2014/main" id="{3B4BABB9-7D48-5655-4987-173DD1F20C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2363936" y="3209728"/>
            <a:ext cx="5162064" cy="4973404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sp>
        <p:nvSpPr>
          <p:cNvPr id="20" name="TextBox 18">
            <a:extLst>
              <a:ext uri="{FF2B5EF4-FFF2-40B4-BE49-F238E27FC236}">
                <a16:creationId xmlns:a16="http://schemas.microsoft.com/office/drawing/2014/main" id="{DD9050FD-284A-ED40-D547-CAEDEE8857A7}"/>
              </a:ext>
            </a:extLst>
          </p:cNvPr>
          <p:cNvSpPr txBox="1"/>
          <p:nvPr/>
        </p:nvSpPr>
        <p:spPr>
          <a:xfrm>
            <a:off x="4025900" y="1733549"/>
            <a:ext cx="10236200" cy="876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자녀 은행 페이지</a:t>
            </a:r>
            <a:endParaRPr lang="en-US" alt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CE22E06A-9CF8-F6F4-9CB0-72D41CACCD28}"/>
              </a:ext>
            </a:extLst>
          </p:cNvPr>
          <p:cNvSpPr txBox="1"/>
          <p:nvPr/>
        </p:nvSpPr>
        <p:spPr>
          <a:xfrm>
            <a:off x="12363937" y="3768587"/>
            <a:ext cx="5068662" cy="66845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4000" dirty="0">
                <a:solidFill>
                  <a:srgbClr val="15704D"/>
                </a:solidFill>
                <a:latin typeface="+mn-ea"/>
              </a:rPr>
              <a:t> 기준 금리 확인</a:t>
            </a:r>
            <a:endParaRPr lang="en-US" altLang="ko-KR" sz="4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56EF0D93-6305-07FA-8068-1908A2B1C14A}"/>
              </a:ext>
            </a:extLst>
          </p:cNvPr>
          <p:cNvSpPr txBox="1"/>
          <p:nvPr/>
        </p:nvSpPr>
        <p:spPr>
          <a:xfrm>
            <a:off x="12496800" y="4652944"/>
            <a:ext cx="4935799" cy="323375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부모와 동일하게 확인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모아 통장</a:t>
            </a:r>
            <a:r>
              <a:rPr lang="en-US" altLang="ko-KR" sz="30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적금 통장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적금 가입 기능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96" y="3176248"/>
            <a:ext cx="11812202" cy="499797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3154838"/>
            <a:ext cx="9753598" cy="501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005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9700" y="9893300"/>
            <a:ext cx="18580100" cy="4064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4140200" y="13462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 smtClean="0">
                <a:solidFill>
                  <a:srgbClr val="15704D"/>
                </a:solidFill>
                <a:latin typeface="+mn-ea"/>
              </a:rPr>
              <a:t>은행 시스템 도입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0" name="Picture 29"/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-5400000">
            <a:off x="3873500" y="-635000"/>
            <a:ext cx="1295400" cy="78232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11" name="TextBox 32"/>
          <p:cNvSpPr txBox="1"/>
          <p:nvPr/>
        </p:nvSpPr>
        <p:spPr>
          <a:xfrm>
            <a:off x="1092199" y="2743632"/>
            <a:ext cx="6858000" cy="110683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적금 상품 도입으로 저축 경험 제공</a:t>
            </a:r>
            <a:r>
              <a:rPr lang="en-US" altLang="ko-KR" sz="3200" dirty="0" smtClean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금리</a:t>
            </a:r>
            <a:r>
              <a:rPr lang="en-US" altLang="ko-KR" sz="3200" dirty="0" smtClean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이율 등 경제 용어 교육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2" name="Picture 29"/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-5400000">
            <a:off x="3873500" y="1713032"/>
            <a:ext cx="1295400" cy="78232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13" name="TextBox 32"/>
          <p:cNvSpPr txBox="1"/>
          <p:nvPr/>
        </p:nvSpPr>
        <p:spPr>
          <a:xfrm>
            <a:off x="1055857" y="5071215"/>
            <a:ext cx="7074485" cy="110683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실제 화폐 대신 포인트 제도를 도입하여 적금 상품 이용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4" name="Picture 29"/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-5400000">
            <a:off x="3873500" y="4145693"/>
            <a:ext cx="1295400" cy="78232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15" name="TextBox 32"/>
          <p:cNvSpPr txBox="1"/>
          <p:nvPr/>
        </p:nvSpPr>
        <p:spPr>
          <a:xfrm>
            <a:off x="1055857" y="7499708"/>
            <a:ext cx="7074485" cy="110683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일정 기간마다 이율과 상품을 초기화하여 </a:t>
            </a:r>
            <a:r>
              <a:rPr lang="ko-KR" altLang="en-US" sz="3200" b="0" i="0" u="none" strike="noStrike" dirty="0" smtClean="0">
                <a:solidFill>
                  <a:srgbClr val="15704D"/>
                </a:solidFill>
                <a:latin typeface="+mn-ea"/>
              </a:rPr>
              <a:t> </a:t>
            </a:r>
            <a:r>
              <a:rPr lang="ko-KR" altLang="en-US" sz="3200" b="0" i="0" u="none" strike="noStrike" dirty="0" smtClean="0">
                <a:solidFill>
                  <a:srgbClr val="15704D"/>
                </a:solidFill>
                <a:latin typeface="+mn-ea"/>
              </a:rPr>
              <a:t>오락성 </a:t>
            </a:r>
            <a:r>
              <a:rPr lang="ko-KR" altLang="en-US" sz="3200" b="0" i="0" u="none" strike="noStrike" dirty="0" smtClean="0">
                <a:solidFill>
                  <a:srgbClr val="15704D"/>
                </a:solidFill>
                <a:latin typeface="+mn-ea"/>
              </a:rPr>
              <a:t>효과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8" name="Picture 3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5111" y="3048857"/>
            <a:ext cx="1491642" cy="552450"/>
          </a:xfrm>
          <a:prstGeom prst="rect">
            <a:avLst/>
          </a:prstGeom>
        </p:spPr>
      </p:pic>
      <p:pic>
        <p:nvPicPr>
          <p:cNvPr id="20" name="Picture 3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3939" y="5348407"/>
            <a:ext cx="1491642" cy="552450"/>
          </a:xfrm>
          <a:prstGeom prst="rect">
            <a:avLst/>
          </a:prstGeom>
        </p:spPr>
      </p:pic>
      <p:pic>
        <p:nvPicPr>
          <p:cNvPr id="21" name="Picture 3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3939" y="7829549"/>
            <a:ext cx="1491642" cy="552450"/>
          </a:xfrm>
          <a:prstGeom prst="rect">
            <a:avLst/>
          </a:prstGeom>
        </p:spPr>
      </p:pic>
      <p:pic>
        <p:nvPicPr>
          <p:cNvPr id="16" name="Picture 29"/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-5400000">
            <a:off x="13576300" y="2006601"/>
            <a:ext cx="1295400" cy="72136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17" name="TextBox 32"/>
          <p:cNvSpPr txBox="1"/>
          <p:nvPr/>
        </p:nvSpPr>
        <p:spPr>
          <a:xfrm>
            <a:off x="11063458" y="5059984"/>
            <a:ext cx="6523226" cy="110683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미션 완료</a:t>
            </a:r>
            <a:r>
              <a:rPr lang="en-US" altLang="ko-KR" sz="3200" dirty="0" smtClean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로그인 시 </a:t>
            </a:r>
            <a:r>
              <a:rPr lang="en-US" altLang="ko-KR" sz="3200" dirty="0" smtClean="0">
                <a:solidFill>
                  <a:srgbClr val="15704D"/>
                </a:solidFill>
                <a:latin typeface="+mn-ea"/>
              </a:rPr>
              <a:t>1</a:t>
            </a: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회 포인트 제공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9" name="Picture 29"/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-5400000">
            <a:off x="13609282" y="-330199"/>
            <a:ext cx="1295400" cy="72136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22" name="TextBox 32"/>
          <p:cNvSpPr txBox="1"/>
          <p:nvPr/>
        </p:nvSpPr>
        <p:spPr>
          <a:xfrm>
            <a:off x="11096440" y="2723184"/>
            <a:ext cx="6523226" cy="110683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매일 또는 매주 납입 형태의 적금</a:t>
            </a:r>
            <a:r>
              <a:rPr lang="en-US" altLang="ko-KR" sz="3200" dirty="0" smtClean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한국은행 기준 금리 기준 이율 제공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23" name="Picture 29"/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-5400000">
            <a:off x="13609282" y="4450493"/>
            <a:ext cx="1295400" cy="72136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24" name="TextBox 32"/>
          <p:cNvSpPr txBox="1"/>
          <p:nvPr/>
        </p:nvSpPr>
        <p:spPr>
          <a:xfrm>
            <a:off x="11096440" y="7503876"/>
            <a:ext cx="6523226" cy="110683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일정 기간마다 새로운 이율을 가진 상품 제공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64532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252CB-39AC-4C4F-FEE0-EBF868C9B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6">
            <a:extLst>
              <a:ext uri="{FF2B5EF4-FFF2-40B4-BE49-F238E27FC236}">
                <a16:creationId xmlns:a16="http://schemas.microsoft.com/office/drawing/2014/main" id="{3B4BABB9-7D48-5655-4987-173DD1F20C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1430000" y="3209728"/>
            <a:ext cx="6096000" cy="4973404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2BFA024B-9C68-8CCF-3F8C-2FABD0CD1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20" name="TextBox 18">
            <a:extLst>
              <a:ext uri="{FF2B5EF4-FFF2-40B4-BE49-F238E27FC236}">
                <a16:creationId xmlns:a16="http://schemas.microsoft.com/office/drawing/2014/main" id="{DD9050FD-284A-ED40-D547-CAEDEE8857A7}"/>
              </a:ext>
            </a:extLst>
          </p:cNvPr>
          <p:cNvSpPr txBox="1"/>
          <p:nvPr/>
        </p:nvSpPr>
        <p:spPr>
          <a:xfrm>
            <a:off x="4025900" y="1733549"/>
            <a:ext cx="10236200" cy="876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자녀 포인트</a:t>
            </a:r>
            <a:endParaRPr lang="en-US" alt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CE22E06A-9CF8-F6F4-9CB0-72D41CACCD28}"/>
              </a:ext>
            </a:extLst>
          </p:cNvPr>
          <p:cNvSpPr txBox="1"/>
          <p:nvPr/>
        </p:nvSpPr>
        <p:spPr>
          <a:xfrm>
            <a:off x="11506200" y="3768587"/>
            <a:ext cx="5926399" cy="66845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4000" dirty="0">
                <a:solidFill>
                  <a:srgbClr val="15704D"/>
                </a:solidFill>
                <a:latin typeface="+mn-ea"/>
              </a:rPr>
              <a:t>포인트 내역 확인</a:t>
            </a:r>
            <a:endParaRPr lang="en-US" altLang="ko-KR" sz="4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56EF0D93-6305-07FA-8068-1908A2B1C14A}"/>
              </a:ext>
            </a:extLst>
          </p:cNvPr>
          <p:cNvSpPr txBox="1"/>
          <p:nvPr/>
        </p:nvSpPr>
        <p:spPr>
          <a:xfrm>
            <a:off x="11506200" y="4652944"/>
            <a:ext cx="5926399" cy="193835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항목별 입</a:t>
            </a:r>
            <a:r>
              <a:rPr lang="en-US" altLang="ko-KR" sz="3000" dirty="0">
                <a:solidFill>
                  <a:srgbClr val="15704D"/>
                </a:solidFill>
                <a:latin typeface="+mn-ea"/>
              </a:rPr>
              <a:t>-</a:t>
            </a: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출 내역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 err="1">
                <a:solidFill>
                  <a:srgbClr val="15704D"/>
                </a:solidFill>
                <a:latin typeface="+mn-ea"/>
              </a:rPr>
              <a:t>페이지네이션</a:t>
            </a: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 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" y="3164481"/>
            <a:ext cx="10097706" cy="504329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3115267"/>
            <a:ext cx="5638800" cy="509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67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252CB-39AC-4C4F-FEE0-EBF868C9B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6">
            <a:extLst>
              <a:ext uri="{FF2B5EF4-FFF2-40B4-BE49-F238E27FC236}">
                <a16:creationId xmlns:a16="http://schemas.microsoft.com/office/drawing/2014/main" id="{3B4BABB9-7D48-5655-4987-173DD1F20C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1430000" y="3209728"/>
            <a:ext cx="6096000" cy="4973404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2BFA024B-9C68-8CCF-3F8C-2FABD0CD1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20" name="TextBox 18">
            <a:extLst>
              <a:ext uri="{FF2B5EF4-FFF2-40B4-BE49-F238E27FC236}">
                <a16:creationId xmlns:a16="http://schemas.microsoft.com/office/drawing/2014/main" id="{DD9050FD-284A-ED40-D547-CAEDEE8857A7}"/>
              </a:ext>
            </a:extLst>
          </p:cNvPr>
          <p:cNvSpPr txBox="1"/>
          <p:nvPr/>
        </p:nvSpPr>
        <p:spPr>
          <a:xfrm>
            <a:off x="4025900" y="1733549"/>
            <a:ext cx="10236200" cy="876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자녀 적금</a:t>
            </a:r>
            <a:endParaRPr lang="en-US" alt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CE22E06A-9CF8-F6F4-9CB0-72D41CACCD28}"/>
              </a:ext>
            </a:extLst>
          </p:cNvPr>
          <p:cNvSpPr txBox="1"/>
          <p:nvPr/>
        </p:nvSpPr>
        <p:spPr>
          <a:xfrm>
            <a:off x="11506200" y="3768587"/>
            <a:ext cx="5926399" cy="66845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4000" dirty="0">
                <a:solidFill>
                  <a:srgbClr val="15704D"/>
                </a:solidFill>
                <a:latin typeface="+mn-ea"/>
              </a:rPr>
              <a:t>적금 상세 내용 확인</a:t>
            </a:r>
            <a:endParaRPr lang="en-US" altLang="ko-KR" sz="4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56EF0D93-6305-07FA-8068-1908A2B1C14A}"/>
              </a:ext>
            </a:extLst>
          </p:cNvPr>
          <p:cNvSpPr txBox="1"/>
          <p:nvPr/>
        </p:nvSpPr>
        <p:spPr>
          <a:xfrm>
            <a:off x="11506200" y="4610100"/>
            <a:ext cx="5926399" cy="263674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금리 확인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>
                <a:solidFill>
                  <a:srgbClr val="15704D"/>
                </a:solidFill>
                <a:latin typeface="+mn-ea"/>
              </a:rPr>
              <a:t>중도 해지 </a:t>
            </a:r>
            <a:r>
              <a:rPr lang="ko-KR" altLang="en-US" sz="3000" dirty="0" smtClean="0">
                <a:solidFill>
                  <a:srgbClr val="15704D"/>
                </a:solidFill>
                <a:latin typeface="+mn-ea"/>
              </a:rPr>
              <a:t>기능</a:t>
            </a:r>
            <a:endParaRPr lang="en-US" altLang="ko-KR" sz="3000" dirty="0" smtClean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endParaRPr lang="en-US" altLang="ko-KR" sz="3000" dirty="0">
              <a:solidFill>
                <a:srgbClr val="15704D"/>
              </a:solidFill>
              <a:latin typeface="+mn-ea"/>
            </a:endParaRPr>
          </a:p>
          <a:p>
            <a:pPr lvl="0" algn="ctr">
              <a:lnSpc>
                <a:spcPct val="91300"/>
              </a:lnSpc>
            </a:pPr>
            <a:r>
              <a:rPr lang="ko-KR" altLang="en-US" sz="3000" dirty="0" smtClean="0">
                <a:solidFill>
                  <a:srgbClr val="15704D"/>
                </a:solidFill>
                <a:latin typeface="+mn-ea"/>
              </a:rPr>
              <a:t>만기 해지 시 이자 지급</a:t>
            </a:r>
            <a:endParaRPr lang="en-US" altLang="ko-KR" sz="30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" y="3166481"/>
            <a:ext cx="8640221" cy="505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901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oamoa - Whale 2025-02-24 17-17-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876300"/>
            <a:ext cx="15765517" cy="8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137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940372"/>
            <a:ext cx="7325674" cy="5057775"/>
          </a:xfrm>
          <a:prstGeom prst="rect">
            <a:avLst/>
          </a:prstGeom>
        </p:spPr>
      </p:pic>
      <p:sp>
        <p:nvSpPr>
          <p:cNvPr id="3" name="TextBox 4"/>
          <p:cNvSpPr txBox="1"/>
          <p:nvPr/>
        </p:nvSpPr>
        <p:spPr>
          <a:xfrm>
            <a:off x="4025900" y="13462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 smtClean="0">
                <a:solidFill>
                  <a:srgbClr val="15704D"/>
                </a:solidFill>
                <a:latin typeface="+mn-ea"/>
              </a:rPr>
              <a:t>미션 등록 </a:t>
            </a:r>
            <a:r>
              <a:rPr lang="ko-KR" altLang="en-US" sz="6000" dirty="0" err="1" smtClean="0">
                <a:solidFill>
                  <a:srgbClr val="15704D"/>
                </a:solidFill>
                <a:latin typeface="+mn-ea"/>
              </a:rPr>
              <a:t>알람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3B4BABB9-7D48-5655-4987-173DD1F20C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838200" y="2705100"/>
            <a:ext cx="6096000" cy="943172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sp>
        <p:nvSpPr>
          <p:cNvPr id="5" name="TextBox 18">
            <a:extLst>
              <a:ext uri="{FF2B5EF4-FFF2-40B4-BE49-F238E27FC236}">
                <a16:creationId xmlns:a16="http://schemas.microsoft.com/office/drawing/2014/main" id="{CE22E06A-9CF8-F6F4-9CB0-72D41CACCD28}"/>
              </a:ext>
            </a:extLst>
          </p:cNvPr>
          <p:cNvSpPr txBox="1"/>
          <p:nvPr/>
        </p:nvSpPr>
        <p:spPr>
          <a:xfrm>
            <a:off x="923000" y="2842457"/>
            <a:ext cx="5926399" cy="66845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4000" dirty="0" smtClean="0">
                <a:solidFill>
                  <a:srgbClr val="15704D"/>
                </a:solidFill>
                <a:latin typeface="+mn-ea"/>
              </a:rPr>
              <a:t>자녀 미션 등록</a:t>
            </a:r>
            <a:endParaRPr lang="en-US" altLang="ko-KR" sz="4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6800" y="4194233"/>
            <a:ext cx="4188001" cy="4708328"/>
          </a:xfrm>
          <a:prstGeom prst="rect">
            <a:avLst/>
          </a:prstGeom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3B4BABB9-7D48-5655-4987-173DD1F20C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1346141" y="2606015"/>
            <a:ext cx="5196917" cy="943172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sp>
        <p:nvSpPr>
          <p:cNvPr id="9" name="TextBox 18">
            <a:extLst>
              <a:ext uri="{FF2B5EF4-FFF2-40B4-BE49-F238E27FC236}">
                <a16:creationId xmlns:a16="http://schemas.microsoft.com/office/drawing/2014/main" id="{CE22E06A-9CF8-F6F4-9CB0-72D41CACCD28}"/>
              </a:ext>
            </a:extLst>
          </p:cNvPr>
          <p:cNvSpPr txBox="1"/>
          <p:nvPr/>
        </p:nvSpPr>
        <p:spPr>
          <a:xfrm>
            <a:off x="10867649" y="2836753"/>
            <a:ext cx="5926399" cy="66845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4000" dirty="0" smtClean="0">
                <a:solidFill>
                  <a:srgbClr val="15704D"/>
                </a:solidFill>
                <a:latin typeface="+mn-ea"/>
              </a:rPr>
              <a:t>부모 </a:t>
            </a:r>
            <a:r>
              <a:rPr lang="ko-KR" altLang="en-US" sz="4000" dirty="0" err="1" smtClean="0">
                <a:solidFill>
                  <a:srgbClr val="15704D"/>
                </a:solidFill>
                <a:latin typeface="+mn-ea"/>
              </a:rPr>
              <a:t>알람</a:t>
            </a:r>
            <a:r>
              <a:rPr lang="ko-KR" altLang="en-US" sz="4000" dirty="0" smtClean="0">
                <a:solidFill>
                  <a:srgbClr val="15704D"/>
                </a:solidFill>
                <a:latin typeface="+mn-ea"/>
              </a:rPr>
              <a:t> 확인</a:t>
            </a:r>
            <a:endParaRPr lang="en-US" altLang="ko-KR" sz="4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1963400" y="6548397"/>
            <a:ext cx="685800" cy="838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55117" y="4194233"/>
            <a:ext cx="4280673" cy="4831778"/>
          </a:xfrm>
          <a:prstGeom prst="rect">
            <a:avLst/>
          </a:prstGeom>
        </p:spPr>
      </p:pic>
      <p:sp>
        <p:nvSpPr>
          <p:cNvPr id="12" name="오른쪽 화살표 11"/>
          <p:cNvSpPr/>
          <p:nvPr/>
        </p:nvSpPr>
        <p:spPr>
          <a:xfrm>
            <a:off x="12649200" y="6741412"/>
            <a:ext cx="1295400" cy="64518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Picture 3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2507" y="2900461"/>
            <a:ext cx="1491642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3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/>
          <p:cNvSpPr txBox="1"/>
          <p:nvPr/>
        </p:nvSpPr>
        <p:spPr>
          <a:xfrm>
            <a:off x="4025900" y="13462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 smtClean="0">
                <a:solidFill>
                  <a:srgbClr val="15704D"/>
                </a:solidFill>
                <a:latin typeface="+mn-ea"/>
              </a:rPr>
              <a:t>미션</a:t>
            </a:r>
            <a:r>
              <a:rPr lang="en-US" altLang="ko-KR" sz="6000" dirty="0" smtClean="0">
                <a:solidFill>
                  <a:srgbClr val="15704D"/>
                </a:solidFill>
                <a:latin typeface="+mn-ea"/>
              </a:rPr>
              <a:t>/</a:t>
            </a:r>
            <a:r>
              <a:rPr lang="ko-KR" altLang="en-US" sz="6000" dirty="0" smtClean="0">
                <a:solidFill>
                  <a:srgbClr val="15704D"/>
                </a:solidFill>
                <a:latin typeface="+mn-ea"/>
              </a:rPr>
              <a:t>지출 검색</a:t>
            </a:r>
            <a:r>
              <a:rPr lang="en-US" altLang="ko-KR" sz="6000" dirty="0" smtClean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6000" dirty="0" smtClean="0">
                <a:solidFill>
                  <a:srgbClr val="15704D"/>
                </a:solidFill>
                <a:latin typeface="+mn-ea"/>
              </a:rPr>
              <a:t>필터 기능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4305300"/>
            <a:ext cx="13601700" cy="404812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828800" y="4152900"/>
            <a:ext cx="6477000" cy="2286000"/>
          </a:xfrm>
          <a:prstGeom prst="rect">
            <a:avLst/>
          </a:prstGeom>
          <a:noFill/>
          <a:ln w="57150">
            <a:solidFill>
              <a:srgbClr val="FF4C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82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4025900" y="13462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자동 이체 서비스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176" y="2324100"/>
            <a:ext cx="17556702" cy="297180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999" y="5676900"/>
            <a:ext cx="17526317" cy="3665538"/>
          </a:xfrm>
          <a:prstGeom prst="rect">
            <a:avLst/>
          </a:prstGeom>
        </p:spPr>
      </p:pic>
      <p:sp>
        <p:nvSpPr>
          <p:cNvPr id="25" name="직사각형 24"/>
          <p:cNvSpPr/>
          <p:nvPr/>
        </p:nvSpPr>
        <p:spPr>
          <a:xfrm>
            <a:off x="1116874" y="2755174"/>
            <a:ext cx="15240000" cy="9144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295400" y="6057900"/>
            <a:ext cx="15240000" cy="9144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7" name="아래쪽 화살표 26"/>
          <p:cNvSpPr/>
          <p:nvPr/>
        </p:nvSpPr>
        <p:spPr>
          <a:xfrm>
            <a:off x="6248400" y="3810000"/>
            <a:ext cx="1752600" cy="20955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31" y="3314700"/>
            <a:ext cx="8667671" cy="459361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8800" y="3086100"/>
            <a:ext cx="8390981" cy="482221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762000" y="6591300"/>
            <a:ext cx="7696200" cy="1219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angwonEduPower" panose="020B0600000101010101" charset="-127"/>
              <a:ea typeface="GangwonEduPower" panose="020B0600000101010101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9796190" y="6286500"/>
            <a:ext cx="7696200" cy="1219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angwonEduPower" panose="020B0600000101010101" charset="-127"/>
              <a:ea typeface="GangwonEduPower" panose="020B0600000101010101" charset="-127"/>
            </a:endParaRPr>
          </a:p>
        </p:txBody>
      </p:sp>
      <p:sp>
        <p:nvSpPr>
          <p:cNvPr id="23" name="오른쪽 화살표 22"/>
          <p:cNvSpPr/>
          <p:nvPr/>
        </p:nvSpPr>
        <p:spPr>
          <a:xfrm>
            <a:off x="8458200" y="6515100"/>
            <a:ext cx="1337990" cy="99060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angwonEduPower" panose="020B0600000101010101" charset="-127"/>
              <a:ea typeface="GangwonEduPower" panose="020B0600000101010101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12" t="3703" r="521" b="27789"/>
          <a:stretch/>
        </p:blipFill>
        <p:spPr>
          <a:xfrm>
            <a:off x="457200" y="2247900"/>
            <a:ext cx="9019428" cy="4699000"/>
          </a:xfrm>
          <a:prstGeom prst="rect">
            <a:avLst/>
          </a:prstGeom>
        </p:spPr>
      </p:pic>
      <p:sp>
        <p:nvSpPr>
          <p:cNvPr id="3" name="TextBox 4"/>
          <p:cNvSpPr txBox="1"/>
          <p:nvPr/>
        </p:nvSpPr>
        <p:spPr>
          <a:xfrm>
            <a:off x="2667000" y="1333500"/>
            <a:ext cx="131953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미션 미수행 시 취소 상태로 업데이트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EC422D-3E68-4810-A1A4-B5B39B1274F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457200" y="7124700"/>
            <a:ext cx="9019428" cy="2338855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sp>
        <p:nvSpPr>
          <p:cNvPr id="8" name="TextBox 10">
            <a:extLst>
              <a:ext uri="{FF2B5EF4-FFF2-40B4-BE49-F238E27FC236}">
                <a16:creationId xmlns:a16="http://schemas.microsoft.com/office/drawing/2014/main" id="{C5EA3CBE-8183-4966-B059-A8C8EC62A56F}"/>
              </a:ext>
            </a:extLst>
          </p:cNvPr>
          <p:cNvSpPr txBox="1"/>
          <p:nvPr/>
        </p:nvSpPr>
        <p:spPr>
          <a:xfrm>
            <a:off x="990600" y="7519091"/>
            <a:ext cx="8342105" cy="1550072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800" b="0" i="0" u="none" strike="noStrike" spc="-200" dirty="0">
                <a:solidFill>
                  <a:srgbClr val="15704D"/>
                </a:solidFill>
                <a:latin typeface="+mn-ea"/>
              </a:rPr>
              <a:t>미션 리스트에서 미션을 등록</a:t>
            </a:r>
            <a:r>
              <a:rPr lang="en-US" altLang="ko-KR" sz="2800" b="0" i="0" u="none" strike="noStrike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800" b="0" i="0" u="none" strike="noStrike" spc="-200" dirty="0">
                <a:solidFill>
                  <a:srgbClr val="15704D"/>
                </a:solidFill>
                <a:latin typeface="+mn-ea"/>
              </a:rPr>
              <a:t>삭제</a:t>
            </a:r>
            <a:r>
              <a:rPr lang="en-US" altLang="ko-KR" sz="2800" b="0" i="0" u="none" strike="noStrike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800" b="0" i="0" u="none" strike="noStrike" spc="-200" dirty="0">
                <a:solidFill>
                  <a:srgbClr val="15704D"/>
                </a:solidFill>
                <a:latin typeface="+mn-ea"/>
              </a:rPr>
              <a:t>승인 할 수 있습니다</a:t>
            </a:r>
            <a:r>
              <a:rPr lang="en-US" altLang="ko-KR" sz="2800" b="0" i="0" u="none" strike="noStrike" spc="-200" dirty="0">
                <a:solidFill>
                  <a:srgbClr val="15704D"/>
                </a:solidFill>
                <a:latin typeface="+mn-ea"/>
              </a:rPr>
              <a:t>.</a:t>
            </a:r>
          </a:p>
          <a:p>
            <a:pPr lvl="0" algn="l">
              <a:lnSpc>
                <a:spcPct val="124499"/>
              </a:lnSpc>
            </a:pPr>
            <a:endParaRPr lang="en-US" altLang="ko-KR" sz="28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ko-KR" altLang="en-US" sz="2800" spc="-200" dirty="0">
                <a:solidFill>
                  <a:srgbClr val="15704D"/>
                </a:solidFill>
                <a:latin typeface="+mn-ea"/>
              </a:rPr>
              <a:t>자녀의 미션 진행 상태를 한눈에 확인 할 수 있습니다</a:t>
            </a:r>
            <a:endParaRPr lang="ko-KR" sz="28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9387285-DB5B-40C1-B060-61EFF4AD142E}"/>
              </a:ext>
            </a:extLst>
          </p:cNvPr>
          <p:cNvSpPr/>
          <p:nvPr/>
        </p:nvSpPr>
        <p:spPr>
          <a:xfrm>
            <a:off x="10065982" y="6132639"/>
            <a:ext cx="2091600" cy="810000"/>
          </a:xfrm>
          <a:prstGeom prst="rect">
            <a:avLst/>
          </a:prstGeom>
          <a:solidFill>
            <a:srgbClr val="FFEE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 smtClean="0">
                <a:solidFill>
                  <a:srgbClr val="8DB35E"/>
                </a:solidFill>
                <a:latin typeface="+mn-ea"/>
              </a:rPr>
              <a:t>미션완료</a:t>
            </a:r>
            <a:endParaRPr lang="ko-KR" altLang="en-US" sz="3600" dirty="0">
              <a:solidFill>
                <a:srgbClr val="8DB35E"/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A6AD995-065F-40A7-A9C0-4344F7A195A9}"/>
              </a:ext>
            </a:extLst>
          </p:cNvPr>
          <p:cNvSpPr/>
          <p:nvPr/>
        </p:nvSpPr>
        <p:spPr>
          <a:xfrm>
            <a:off x="10065982" y="4504829"/>
            <a:ext cx="2091600" cy="810000"/>
          </a:xfrm>
          <a:prstGeom prst="rect">
            <a:avLst/>
          </a:prstGeom>
          <a:solidFill>
            <a:srgbClr val="8CE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 smtClean="0">
                <a:solidFill>
                  <a:srgbClr val="537E4A"/>
                </a:solidFill>
                <a:latin typeface="+mn-ea"/>
              </a:rPr>
              <a:t>미션대기</a:t>
            </a:r>
            <a:endParaRPr lang="ko-KR" altLang="en-US" sz="3600" dirty="0">
              <a:solidFill>
                <a:srgbClr val="537E4A"/>
              </a:solidFill>
              <a:latin typeface="+mn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110D1CD-31AF-49AA-A440-E493056399A8}"/>
              </a:ext>
            </a:extLst>
          </p:cNvPr>
          <p:cNvSpPr/>
          <p:nvPr/>
        </p:nvSpPr>
        <p:spPr>
          <a:xfrm>
            <a:off x="10065982" y="7760450"/>
            <a:ext cx="2091600" cy="810000"/>
          </a:xfrm>
          <a:prstGeom prst="rect">
            <a:avLst/>
          </a:prstGeom>
          <a:solidFill>
            <a:srgbClr val="FEC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 smtClean="0">
                <a:solidFill>
                  <a:srgbClr val="FF4C51"/>
                </a:solidFill>
                <a:latin typeface="+mn-ea"/>
              </a:rPr>
              <a:t>미션취소</a:t>
            </a:r>
            <a:endParaRPr lang="ko-KR" altLang="en-US" sz="3600" dirty="0">
              <a:solidFill>
                <a:srgbClr val="FF4C51"/>
              </a:solidFill>
              <a:latin typeface="+mn-ea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77AD194-D527-4732-BFC7-8E06EFCF5E90}"/>
              </a:ext>
            </a:extLst>
          </p:cNvPr>
          <p:cNvSpPr/>
          <p:nvPr/>
        </p:nvSpPr>
        <p:spPr>
          <a:xfrm>
            <a:off x="10065982" y="2877019"/>
            <a:ext cx="2091600" cy="810000"/>
          </a:xfrm>
          <a:prstGeom prst="rect">
            <a:avLst/>
          </a:prstGeom>
          <a:solidFill>
            <a:srgbClr val="C4CF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 smtClean="0">
                <a:solidFill>
                  <a:srgbClr val="3B61DD"/>
                </a:solidFill>
                <a:latin typeface="+mn-ea"/>
              </a:rPr>
              <a:t>미션진행</a:t>
            </a:r>
            <a:endParaRPr lang="ko-KR" altLang="en-US" sz="3600" dirty="0">
              <a:solidFill>
                <a:srgbClr val="3B61DD"/>
              </a:solidFill>
              <a:latin typeface="+mn-ea"/>
            </a:endParaRPr>
          </a:p>
        </p:txBody>
      </p:sp>
      <p:sp>
        <p:nvSpPr>
          <p:cNvPr id="24" name="TextBox 10">
            <a:extLst>
              <a:ext uri="{FF2B5EF4-FFF2-40B4-BE49-F238E27FC236}">
                <a16:creationId xmlns:a16="http://schemas.microsoft.com/office/drawing/2014/main" id="{2D29DD1E-8D4E-4CC8-8D2F-736677F8FB8D}"/>
              </a:ext>
            </a:extLst>
          </p:cNvPr>
          <p:cNvSpPr txBox="1"/>
          <p:nvPr/>
        </p:nvSpPr>
        <p:spPr>
          <a:xfrm>
            <a:off x="13000936" y="2933700"/>
            <a:ext cx="3886200" cy="810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800" b="0" i="0" u="none" strike="noStrike" spc="-200" dirty="0">
                <a:solidFill>
                  <a:srgbClr val="15704D"/>
                </a:solidFill>
                <a:latin typeface="+mn-ea"/>
              </a:rPr>
              <a:t>미션을 등록한 상태</a:t>
            </a:r>
            <a:endParaRPr lang="ko-KR" sz="28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6DB14D7E-C657-45E3-87A1-E63399B54D09}"/>
              </a:ext>
            </a:extLst>
          </p:cNvPr>
          <p:cNvSpPr txBox="1"/>
          <p:nvPr/>
        </p:nvSpPr>
        <p:spPr>
          <a:xfrm>
            <a:off x="13000936" y="6074298"/>
            <a:ext cx="3886200" cy="810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800" b="0" i="0" u="none" strike="noStrike" spc="-200" dirty="0">
                <a:solidFill>
                  <a:srgbClr val="15704D"/>
                </a:solidFill>
                <a:latin typeface="+mn-ea"/>
              </a:rPr>
              <a:t>자녀가 완료한 미션을 </a:t>
            </a:r>
            <a:endParaRPr lang="en-US" altLang="ko-KR" sz="28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ko-KR" altLang="en-US" sz="2800" spc="-200" dirty="0">
                <a:solidFill>
                  <a:srgbClr val="15704D"/>
                </a:solidFill>
                <a:latin typeface="+mn-ea"/>
              </a:rPr>
              <a:t>부모가 승인한 상태</a:t>
            </a:r>
            <a:endParaRPr lang="ko-KR" sz="28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26" name="TextBox 10">
            <a:extLst>
              <a:ext uri="{FF2B5EF4-FFF2-40B4-BE49-F238E27FC236}">
                <a16:creationId xmlns:a16="http://schemas.microsoft.com/office/drawing/2014/main" id="{0CE281DC-619B-461A-AC67-3FB6543668C0}"/>
              </a:ext>
            </a:extLst>
          </p:cNvPr>
          <p:cNvSpPr txBox="1"/>
          <p:nvPr/>
        </p:nvSpPr>
        <p:spPr>
          <a:xfrm>
            <a:off x="13000936" y="4503999"/>
            <a:ext cx="3886200" cy="810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800" b="0" i="0" u="none" strike="noStrike" spc="-200" dirty="0">
                <a:solidFill>
                  <a:srgbClr val="15704D"/>
                </a:solidFill>
                <a:latin typeface="+mn-ea"/>
              </a:rPr>
              <a:t>미션 수행 후 자녀가 미션완료를 한 상태</a:t>
            </a:r>
            <a:endParaRPr lang="ko-KR" sz="28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974E11F7-24D3-40C9-9B93-CD1AE4F4A89B}"/>
              </a:ext>
            </a:extLst>
          </p:cNvPr>
          <p:cNvSpPr txBox="1"/>
          <p:nvPr/>
        </p:nvSpPr>
        <p:spPr>
          <a:xfrm>
            <a:off x="13000936" y="7644598"/>
            <a:ext cx="4601264" cy="810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800" b="0" i="0" u="none" strike="noStrike" spc="-200" dirty="0">
                <a:solidFill>
                  <a:srgbClr val="15704D"/>
                </a:solidFill>
                <a:latin typeface="+mn-ea"/>
              </a:rPr>
              <a:t>자녀가 기간 내 미션을 수행하지 않을 시 자동으로 취소 처리</a:t>
            </a:r>
            <a:endParaRPr lang="ko-KR" sz="28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5062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24814" b="7778"/>
          <a:stretch/>
        </p:blipFill>
        <p:spPr>
          <a:xfrm>
            <a:off x="0" y="2628900"/>
            <a:ext cx="18288000" cy="6934200"/>
          </a:xfrm>
          <a:prstGeom prst="rect">
            <a:avLst/>
          </a:prstGeom>
        </p:spPr>
      </p:pic>
      <p:sp>
        <p:nvSpPr>
          <p:cNvPr id="3" name="TextBox 4"/>
          <p:cNvSpPr txBox="1"/>
          <p:nvPr/>
        </p:nvSpPr>
        <p:spPr>
          <a:xfrm>
            <a:off x="2667000" y="1333500"/>
            <a:ext cx="131953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smtClean="0">
                <a:solidFill>
                  <a:srgbClr val="15704D"/>
                </a:solidFill>
                <a:latin typeface="+mn-ea"/>
              </a:rPr>
              <a:t>포인트 지급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76791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22713" b="5435"/>
          <a:stretch/>
        </p:blipFill>
        <p:spPr>
          <a:xfrm>
            <a:off x="762000" y="2476500"/>
            <a:ext cx="17102797" cy="691238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1333500"/>
            <a:ext cx="131953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 smtClean="0">
                <a:solidFill>
                  <a:srgbClr val="15704D"/>
                </a:solidFill>
                <a:latin typeface="+mn-ea"/>
              </a:rPr>
              <a:t>출석 체크 </a:t>
            </a:r>
            <a:r>
              <a:rPr lang="en-US" altLang="ko-KR" sz="6000" dirty="0" smtClean="0">
                <a:solidFill>
                  <a:srgbClr val="15704D"/>
                </a:solidFill>
                <a:latin typeface="+mn-ea"/>
              </a:rPr>
              <a:t>(</a:t>
            </a:r>
            <a:r>
              <a:rPr lang="ko-KR" altLang="en-US" sz="6000" dirty="0" smtClean="0">
                <a:solidFill>
                  <a:srgbClr val="15704D"/>
                </a:solidFill>
                <a:latin typeface="+mn-ea"/>
              </a:rPr>
              <a:t>로그인 확인</a:t>
            </a:r>
            <a:r>
              <a:rPr lang="en-US" altLang="ko-KR" sz="6000" dirty="0" smtClean="0">
                <a:solidFill>
                  <a:srgbClr val="15704D"/>
                </a:solidFill>
                <a:latin typeface="+mn-ea"/>
              </a:rPr>
              <a:t>)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38064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>
          <a:xfrm>
            <a:off x="4140200" y="13462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 smtClean="0">
                <a:solidFill>
                  <a:srgbClr val="15704D"/>
                </a:solidFill>
                <a:latin typeface="+mn-ea"/>
              </a:rPr>
              <a:t>통장 디자인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63" t="4233" r="2163" b="49752"/>
          <a:stretch/>
        </p:blipFill>
        <p:spPr>
          <a:xfrm>
            <a:off x="876300" y="2413000"/>
            <a:ext cx="3505200" cy="2286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4914900"/>
            <a:ext cx="3581400" cy="4419600"/>
          </a:xfrm>
          <a:prstGeom prst="rect">
            <a:avLst/>
          </a:prstGeom>
        </p:spPr>
      </p:pic>
      <p:grpSp>
        <p:nvGrpSpPr>
          <p:cNvPr id="14" name="그룹 13"/>
          <p:cNvGrpSpPr/>
          <p:nvPr/>
        </p:nvGrpSpPr>
        <p:grpSpPr>
          <a:xfrm>
            <a:off x="5099264" y="2413000"/>
            <a:ext cx="4174958" cy="7162800"/>
            <a:chOff x="5099264" y="2413000"/>
            <a:chExt cx="4174958" cy="7162800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4"/>
            <a:srcRect t="5188" b="13544"/>
            <a:stretch/>
          </p:blipFill>
          <p:spPr>
            <a:xfrm>
              <a:off x="5099264" y="2413000"/>
              <a:ext cx="4174958" cy="7162800"/>
            </a:xfrm>
            <a:prstGeom prst="rect">
              <a:avLst/>
            </a:prstGeom>
          </p:spPr>
        </p:pic>
        <p:sp>
          <p:nvSpPr>
            <p:cNvPr id="10" name="직사각형 9"/>
            <p:cNvSpPr/>
            <p:nvPr/>
          </p:nvSpPr>
          <p:spPr>
            <a:xfrm>
              <a:off x="6019800" y="4152900"/>
              <a:ext cx="990600" cy="304800"/>
            </a:xfrm>
            <a:prstGeom prst="rect">
              <a:avLst/>
            </a:prstGeom>
            <a:solidFill>
              <a:srgbClr val="FEE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Picture 6">
            <a:extLst>
              <a:ext uri="{FF2B5EF4-FFF2-40B4-BE49-F238E27FC236}">
                <a16:creationId xmlns:a16="http://schemas.microsoft.com/office/drawing/2014/main" id="{D8A434D4-3407-8663-1B12-682ED2DA970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0194758" y="2428354"/>
            <a:ext cx="7661442" cy="2867546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sp>
        <p:nvSpPr>
          <p:cNvPr id="16" name="TextBox 32"/>
          <p:cNvSpPr txBox="1"/>
          <p:nvPr/>
        </p:nvSpPr>
        <p:spPr>
          <a:xfrm>
            <a:off x="10591800" y="2930676"/>
            <a:ext cx="6858000" cy="176832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종이 통장의 사용이 적어진 세대의 간접적 경험을 제공하기 위해 실제 통장 형태를 살림</a:t>
            </a:r>
            <a:endParaRPr lang="en-US" altLang="ko-KR" sz="3200" dirty="0" smtClean="0">
              <a:solidFill>
                <a:srgbClr val="15704D"/>
              </a:solidFill>
              <a:latin typeface="+mn-ea"/>
            </a:endParaRPr>
          </a:p>
          <a:p>
            <a:pPr lvl="0">
              <a:lnSpc>
                <a:spcPct val="116199"/>
              </a:lnSpc>
            </a:pPr>
            <a:endParaRPr lang="en-US" altLang="ko-KR" sz="3200" dirty="0">
              <a:solidFill>
                <a:srgbClr val="15704D"/>
              </a:solidFill>
              <a:latin typeface="+mn-ea"/>
            </a:endParaRPr>
          </a:p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 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7" name="Picture 6">
            <a:extLst>
              <a:ext uri="{FF2B5EF4-FFF2-40B4-BE49-F238E27FC236}">
                <a16:creationId xmlns:a16="http://schemas.microsoft.com/office/drawing/2014/main" id="{D8A434D4-3407-8663-1B12-682ED2DA970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0194758" y="6057900"/>
            <a:ext cx="7661442" cy="2867546"/>
          </a:xfrm>
          <a:prstGeom prst="rect">
            <a:avLst/>
          </a:prstGeom>
          <a:effectLst>
            <a:outerShdw blurRad="120558" dist="218523" dir="2700000">
              <a:srgbClr val="000000">
                <a:alpha val="10000"/>
              </a:srgbClr>
            </a:outerShdw>
          </a:effectLst>
        </p:spPr>
      </p:pic>
      <p:sp>
        <p:nvSpPr>
          <p:cNvPr id="18" name="TextBox 32"/>
          <p:cNvSpPr txBox="1"/>
          <p:nvPr/>
        </p:nvSpPr>
        <p:spPr>
          <a:xfrm>
            <a:off x="10591800" y="6560222"/>
            <a:ext cx="6858000" cy="176832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적금 통장 리스트는 모바일 은행 디자인을 참고</a:t>
            </a:r>
            <a:endParaRPr lang="en-US" altLang="ko-KR" sz="3200" dirty="0">
              <a:solidFill>
                <a:srgbClr val="15704D"/>
              </a:solidFill>
              <a:latin typeface="+mn-ea"/>
            </a:endParaRPr>
          </a:p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 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8307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/>
          <p:cNvSpPr txBox="1"/>
          <p:nvPr/>
        </p:nvSpPr>
        <p:spPr>
          <a:xfrm>
            <a:off x="2667000" y="1333500"/>
            <a:ext cx="131953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dirty="0">
                <a:solidFill>
                  <a:srgbClr val="15704D"/>
                </a:solidFill>
                <a:latin typeface="+mn-ea"/>
              </a:rPr>
              <a:t>미션 수행 이후 미션 완료 처리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7DB29268-66D4-4617-93BA-E2ECD091D1F5}"/>
              </a:ext>
            </a:extLst>
          </p:cNvPr>
          <p:cNvGrpSpPr/>
          <p:nvPr/>
        </p:nvGrpSpPr>
        <p:grpSpPr>
          <a:xfrm>
            <a:off x="316080" y="3586988"/>
            <a:ext cx="8345527" cy="5890387"/>
            <a:chOff x="317668" y="2247900"/>
            <a:chExt cx="8345527" cy="5890387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8937261E-47E6-4A7B-B2C5-390E0E39F3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441"/>
            <a:stretch/>
          </p:blipFill>
          <p:spPr>
            <a:xfrm>
              <a:off x="317668" y="2247900"/>
              <a:ext cx="8345527" cy="5890387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99E9924-D052-4EDC-ABD6-2415DEADF169}"/>
                </a:ext>
              </a:extLst>
            </p:cNvPr>
            <p:cNvSpPr/>
            <p:nvPr/>
          </p:nvSpPr>
          <p:spPr>
            <a:xfrm>
              <a:off x="5029200" y="7505700"/>
              <a:ext cx="1143000" cy="53340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n-ea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40317DD-641B-489D-8317-6708806502EA}"/>
              </a:ext>
            </a:extLst>
          </p:cNvPr>
          <p:cNvSpPr txBox="1"/>
          <p:nvPr/>
        </p:nvSpPr>
        <p:spPr>
          <a:xfrm>
            <a:off x="838200" y="2218608"/>
            <a:ext cx="12141200" cy="1550072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800" b="0" i="0" u="none" strike="noStrike" spc="-200" dirty="0">
                <a:solidFill>
                  <a:srgbClr val="15704D"/>
                </a:solidFill>
                <a:latin typeface="+mn-ea"/>
              </a:rPr>
              <a:t>미션 수행 후 반드시 미션 완료 버튼을 눌러주세요</a:t>
            </a:r>
            <a:r>
              <a:rPr lang="en-US" altLang="ko-KR" sz="2800" spc="-200" dirty="0">
                <a:solidFill>
                  <a:srgbClr val="15704D"/>
                </a:solidFill>
                <a:latin typeface="+mn-ea"/>
              </a:rPr>
              <a:t>.</a:t>
            </a:r>
          </a:p>
          <a:p>
            <a:pPr lvl="0" algn="l">
              <a:lnSpc>
                <a:spcPct val="124499"/>
              </a:lnSpc>
            </a:pPr>
            <a:r>
              <a:rPr lang="ko-KR" altLang="en-US" sz="2800" b="0" i="0" u="none" strike="noStrike" spc="-200" dirty="0">
                <a:solidFill>
                  <a:srgbClr val="15704D"/>
                </a:solidFill>
                <a:latin typeface="+mn-ea"/>
              </a:rPr>
              <a:t>미션 승인 대기상태로 바뀌어 보호자 에게 확인 </a:t>
            </a:r>
            <a:r>
              <a:rPr lang="ko-KR" altLang="en-US" sz="2800" b="0" i="0" u="none" strike="noStrike" spc="-200" dirty="0" err="1">
                <a:solidFill>
                  <a:srgbClr val="15704D"/>
                </a:solidFill>
                <a:latin typeface="+mn-ea"/>
              </a:rPr>
              <a:t>받을수</a:t>
            </a:r>
            <a:r>
              <a:rPr lang="ko-KR" altLang="en-US" sz="2800" b="0" i="0" u="none" strike="noStrike" spc="-200" dirty="0">
                <a:solidFill>
                  <a:srgbClr val="15704D"/>
                </a:solidFill>
                <a:latin typeface="+mn-ea"/>
              </a:rPr>
              <a:t> 있습니다</a:t>
            </a:r>
            <a:r>
              <a:rPr lang="en-US" altLang="ko-KR" sz="2800" spc="-200" dirty="0">
                <a:solidFill>
                  <a:srgbClr val="15704D"/>
                </a:solidFill>
                <a:latin typeface="+mn-ea"/>
              </a:rPr>
              <a:t>.</a:t>
            </a:r>
            <a:endParaRPr lang="en-US" altLang="ko-KR" sz="28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3" t="2743" r="3409" b="36452"/>
          <a:stretch/>
        </p:blipFill>
        <p:spPr>
          <a:xfrm>
            <a:off x="8128000" y="3247195"/>
            <a:ext cx="9702800" cy="4730931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0820400" y="6667500"/>
            <a:ext cx="838200" cy="457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66114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025900" y="13462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적금 상품 페이지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600" y="4328529"/>
            <a:ext cx="7315200" cy="3627718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567" y="4331372"/>
            <a:ext cx="7656176" cy="3733800"/>
          </a:xfrm>
          <a:prstGeom prst="rect">
            <a:avLst/>
          </a:prstGeom>
        </p:spPr>
      </p:pic>
      <p:sp>
        <p:nvSpPr>
          <p:cNvPr id="17" name="TextBox 10"/>
          <p:cNvSpPr txBox="1"/>
          <p:nvPr/>
        </p:nvSpPr>
        <p:spPr>
          <a:xfrm>
            <a:off x="1397000" y="2781300"/>
            <a:ext cx="10236200" cy="1550072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3200" b="0" i="0" u="none" strike="noStrike" spc="-200" dirty="0">
                <a:solidFill>
                  <a:srgbClr val="15704D"/>
                </a:solidFill>
                <a:latin typeface="+mn-ea"/>
              </a:rPr>
              <a:t>매일 </a:t>
            </a:r>
            <a:r>
              <a:rPr lang="ko-KR" altLang="en-US" sz="3200" b="0" i="0" u="none" strike="noStrike" spc="-200" dirty="0" err="1">
                <a:solidFill>
                  <a:srgbClr val="15704D"/>
                </a:solidFill>
                <a:latin typeface="+mn-ea"/>
              </a:rPr>
              <a:t>납입형</a:t>
            </a:r>
            <a:r>
              <a:rPr lang="ko-KR" altLang="en-US" sz="3200" b="0" i="0" u="none" strike="noStrike" spc="-200" dirty="0">
                <a:solidFill>
                  <a:srgbClr val="15704D"/>
                </a:solidFill>
                <a:latin typeface="+mn-ea"/>
              </a:rPr>
              <a:t> 적금과 매주 </a:t>
            </a:r>
            <a:r>
              <a:rPr lang="ko-KR" altLang="en-US" sz="3200" b="0" i="0" u="none" strike="noStrike" spc="-200" dirty="0" err="1">
                <a:solidFill>
                  <a:srgbClr val="15704D"/>
                </a:solidFill>
                <a:latin typeface="+mn-ea"/>
              </a:rPr>
              <a:t>납입형</a:t>
            </a:r>
            <a:r>
              <a:rPr lang="ko-KR" altLang="en-US" sz="3200" b="0" i="0" u="none" strike="noStrike" spc="-200" dirty="0">
                <a:solidFill>
                  <a:srgbClr val="15704D"/>
                </a:solidFill>
                <a:latin typeface="+mn-ea"/>
              </a:rPr>
              <a:t> 적금 상품을 제시하고 있습니다</a:t>
            </a:r>
            <a:r>
              <a:rPr lang="en-US" altLang="ko-KR" sz="3200" b="0" i="0" u="none" strike="noStrike" spc="-200" dirty="0">
                <a:solidFill>
                  <a:srgbClr val="15704D"/>
                </a:solidFill>
                <a:latin typeface="+mn-ea"/>
              </a:rPr>
              <a:t>.</a:t>
            </a:r>
            <a:endParaRPr lang="ko-KR" sz="32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025900" y="13462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적금 가입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페이지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611483"/>
            <a:ext cx="4429314" cy="35814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1479" y="2611483"/>
            <a:ext cx="4905814" cy="560387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77600" y="2590800"/>
            <a:ext cx="6473747" cy="4711700"/>
          </a:xfrm>
          <a:prstGeom prst="rect">
            <a:avLst/>
          </a:prstGeom>
        </p:spPr>
      </p:pic>
      <p:sp>
        <p:nvSpPr>
          <p:cNvPr id="24" name="직사각형 23"/>
          <p:cNvSpPr/>
          <p:nvPr/>
        </p:nvSpPr>
        <p:spPr>
          <a:xfrm>
            <a:off x="3581400" y="4610100"/>
            <a:ext cx="1219200" cy="5334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8133911" y="7505700"/>
            <a:ext cx="1391089" cy="7194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3106400" y="5418603"/>
            <a:ext cx="1905000" cy="71401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4782800" y="6743700"/>
            <a:ext cx="1143000" cy="457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pic>
        <p:nvPicPr>
          <p:cNvPr id="30" name="Picture 6"/>
          <p:cNvPicPr>
            <a:picLocks noChangeAspect="1"/>
          </p:cNvPicPr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10896600" y="7670415"/>
            <a:ext cx="6914799" cy="1945540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sp>
        <p:nvSpPr>
          <p:cNvPr id="31" name="TextBox 10"/>
          <p:cNvSpPr txBox="1"/>
          <p:nvPr/>
        </p:nvSpPr>
        <p:spPr>
          <a:xfrm>
            <a:off x="11049001" y="7868149"/>
            <a:ext cx="6400799" cy="1550072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최소 </a:t>
            </a:r>
            <a:r>
              <a:rPr lang="en-US" altLang="ko-KR" sz="2500" b="0" i="0" u="none" strike="noStrike" spc="-200" dirty="0">
                <a:solidFill>
                  <a:srgbClr val="15704D"/>
                </a:solidFill>
                <a:latin typeface="+mn-ea"/>
              </a:rPr>
              <a:t>100  ~   </a:t>
            </a: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최대 </a:t>
            </a:r>
            <a:r>
              <a:rPr lang="en-US" altLang="ko-KR" sz="2500" b="0" i="0" u="none" strike="noStrike" spc="-200" dirty="0">
                <a:solidFill>
                  <a:srgbClr val="15704D"/>
                </a:solidFill>
                <a:latin typeface="+mn-ea"/>
              </a:rPr>
              <a:t>1000 </a:t>
            </a: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모아 금액으로 적금 </a:t>
            </a:r>
            <a:r>
              <a:rPr lang="ko-KR" altLang="en-US" sz="2500" b="0" i="0" u="none" strike="noStrike" spc="-200" dirty="0" smtClean="0">
                <a:solidFill>
                  <a:srgbClr val="15704D"/>
                </a:solidFill>
                <a:latin typeface="+mn-ea"/>
              </a:rPr>
              <a:t>가입</a:t>
            </a:r>
            <a:endParaRPr lang="en-US" altLang="ko-KR" sz="2500" b="0" i="0" u="none" strike="noStrike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endParaRPr lang="en-US" altLang="ko-KR" sz="25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포인트 잔액이 가입금액보다 많아야 가입 가능</a:t>
            </a:r>
            <a:endParaRPr lang="ko-KR" sz="25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025900" y="13462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이용자 매뉴얼 페이지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5264"/>
          <a:stretch/>
        </p:blipFill>
        <p:spPr>
          <a:xfrm>
            <a:off x="304800" y="4686300"/>
            <a:ext cx="6936837" cy="41148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3138351"/>
            <a:ext cx="5803515" cy="1016000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2667000" y="3138351"/>
            <a:ext cx="1676400" cy="93834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7599" y="4686300"/>
            <a:ext cx="7238519" cy="4114800"/>
          </a:xfrm>
          <a:prstGeom prst="rect">
            <a:avLst/>
          </a:prstGeom>
        </p:spPr>
      </p:pic>
      <p:pic>
        <p:nvPicPr>
          <p:cNvPr id="25" name="Picture 6"/>
          <p:cNvPicPr>
            <a:picLocks noChangeAspect="1"/>
          </p:cNvPicPr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11201400" y="2443480"/>
            <a:ext cx="6537247" cy="1710871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sp>
        <p:nvSpPr>
          <p:cNvPr id="26" name="TextBox 10"/>
          <p:cNvSpPr txBox="1"/>
          <p:nvPr/>
        </p:nvSpPr>
        <p:spPr>
          <a:xfrm>
            <a:off x="11429148" y="2791670"/>
            <a:ext cx="6081749" cy="1213341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사용자의 편의를 위해 이용자 매뉴얼 페이지를 만들어 사용법을 제시하고 있습니다</a:t>
            </a:r>
            <a:endParaRPr lang="ko-KR" sz="25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0">
            <a:extLst>
              <a:ext uri="{FF2B5EF4-FFF2-40B4-BE49-F238E27FC236}">
                <a16:creationId xmlns:a16="http://schemas.microsoft.com/office/drawing/2014/main" id="{5531867E-CD52-41A3-9841-C4D5931E1401}"/>
              </a:ext>
            </a:extLst>
          </p:cNvPr>
          <p:cNvSpPr txBox="1"/>
          <p:nvPr/>
        </p:nvSpPr>
        <p:spPr>
          <a:xfrm>
            <a:off x="12268200" y="5772486"/>
            <a:ext cx="4648201" cy="150461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기존 통계의 경우 단순히 </a:t>
            </a:r>
            <a:r>
              <a:rPr lang="en-US" altLang="ko-KR" sz="2500" b="0" i="0" u="none" strike="noStrike" spc="-200" dirty="0">
                <a:solidFill>
                  <a:srgbClr val="15704D"/>
                </a:solidFill>
                <a:latin typeface="+mn-ea"/>
              </a:rPr>
              <a:t>4</a:t>
            </a: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주차로 나누어 계산하여</a:t>
            </a:r>
            <a:r>
              <a:rPr lang="en-US" altLang="ko-KR" sz="2500" b="0" i="0" u="none" strike="noStrike" spc="-200" dirty="0">
                <a:solidFill>
                  <a:srgbClr val="15704D"/>
                </a:solidFill>
                <a:latin typeface="+mn-ea"/>
              </a:rPr>
              <a:t>, </a:t>
            </a:r>
            <a:r>
              <a:rPr lang="ko-KR" altLang="en-US" sz="2500" spc="-200" dirty="0">
                <a:solidFill>
                  <a:srgbClr val="15704D"/>
                </a:solidFill>
                <a:latin typeface="+mn-ea"/>
              </a:rPr>
              <a:t>통계자료로서 사용하기엔 미비함</a:t>
            </a:r>
            <a:endParaRPr lang="en-US" altLang="ko-KR" sz="25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032250" y="1033273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웹　디자인　리뉴얼 （ 통계）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B5880162-9234-4258-81CE-F48CB6A38257}"/>
              </a:ext>
            </a:extLst>
          </p:cNvPr>
          <p:cNvSpPr txBox="1"/>
          <p:nvPr/>
        </p:nvSpPr>
        <p:spPr>
          <a:xfrm>
            <a:off x="12268200" y="3196031"/>
            <a:ext cx="4648201" cy="100272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500" spc="-200" dirty="0">
                <a:solidFill>
                  <a:srgbClr val="15704D"/>
                </a:solidFill>
                <a:latin typeface="+mn-ea"/>
              </a:rPr>
              <a:t>해당 통계가 어느 월의 통계인지 </a:t>
            </a:r>
            <a:endParaRPr lang="en-US" altLang="ko-KR" sz="2500" spc="-200" dirty="0">
              <a:solidFill>
                <a:srgbClr val="15704D"/>
              </a:solidFill>
              <a:latin typeface="+mn-ea"/>
            </a:endParaRPr>
          </a:p>
          <a:p>
            <a:pPr lvl="0" algn="l">
              <a:lnSpc>
                <a:spcPct val="124499"/>
              </a:lnSpc>
            </a:pPr>
            <a:r>
              <a:rPr lang="ko-KR" altLang="en-US" sz="2500" spc="-200" dirty="0" err="1">
                <a:solidFill>
                  <a:srgbClr val="15704D"/>
                </a:solidFill>
                <a:latin typeface="+mn-ea"/>
              </a:rPr>
              <a:t>알수</a:t>
            </a:r>
            <a:r>
              <a:rPr lang="ko-KR" altLang="en-US" sz="2500" spc="-200" dirty="0">
                <a:solidFill>
                  <a:srgbClr val="15704D"/>
                </a:solidFill>
                <a:latin typeface="+mn-ea"/>
              </a:rPr>
              <a:t> 없는 불편함</a:t>
            </a:r>
            <a:endParaRPr lang="en-US" altLang="ko-KR" sz="25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048759DC-6D4C-43DA-9864-631ABD2D2359}"/>
              </a:ext>
            </a:extLst>
          </p:cNvPr>
          <p:cNvSpPr txBox="1"/>
          <p:nvPr/>
        </p:nvSpPr>
        <p:spPr>
          <a:xfrm>
            <a:off x="12268200" y="4322385"/>
            <a:ext cx="4648201" cy="69829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500" b="0" i="0" u="none" strike="noStrike" spc="-200">
                <a:solidFill>
                  <a:srgbClr val="15704D"/>
                </a:solidFill>
                <a:latin typeface="+mn-ea"/>
              </a:rPr>
              <a:t>이전의 통계를 확인 할 수 없는 불편함</a:t>
            </a:r>
            <a:endParaRPr lang="en-US" altLang="ko-KR" sz="25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BC1CA9F-47E3-4A70-B744-E86231B26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92896"/>
            <a:ext cx="10908736" cy="5523947"/>
          </a:xfrm>
          <a:prstGeom prst="rect">
            <a:avLst/>
          </a:prstGeom>
        </p:spPr>
      </p:pic>
      <p:sp>
        <p:nvSpPr>
          <p:cNvPr id="12" name="TextBox 10">
            <a:extLst>
              <a:ext uri="{FF2B5EF4-FFF2-40B4-BE49-F238E27FC236}">
                <a16:creationId xmlns:a16="http://schemas.microsoft.com/office/drawing/2014/main" id="{32F9A97E-A4B4-4BC7-963C-23A79D9BE719}"/>
              </a:ext>
            </a:extLst>
          </p:cNvPr>
          <p:cNvSpPr txBox="1"/>
          <p:nvPr/>
        </p:nvSpPr>
        <p:spPr>
          <a:xfrm>
            <a:off x="12268200" y="5144311"/>
            <a:ext cx="4648201" cy="69829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통계 내역의 단위 부재 </a:t>
            </a:r>
            <a:endParaRPr lang="en-US" altLang="ko-KR" sz="25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0F2684-E7C7-4727-8064-570C794CB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6836" y="1844141"/>
            <a:ext cx="15398407" cy="7604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272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032250" y="1033273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웹　디자인　리뉴얼 （ 달력）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B5880162-9234-4258-81CE-F48CB6A38257}"/>
              </a:ext>
            </a:extLst>
          </p:cNvPr>
          <p:cNvSpPr txBox="1"/>
          <p:nvPr/>
        </p:nvSpPr>
        <p:spPr>
          <a:xfrm>
            <a:off x="13106399" y="3196031"/>
            <a:ext cx="4648201" cy="68559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어느 자녀의 달력인지 </a:t>
            </a:r>
            <a:r>
              <a:rPr lang="ko-KR" altLang="en-US" sz="2500" b="0" i="0" u="none" strike="noStrike" spc="-200" dirty="0" err="1">
                <a:solidFill>
                  <a:srgbClr val="15704D"/>
                </a:solidFill>
                <a:latin typeface="+mn-ea"/>
              </a:rPr>
              <a:t>알수없는</a:t>
            </a: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 불편함</a:t>
            </a:r>
            <a:endParaRPr lang="en-US" altLang="ko-KR" sz="25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048759DC-6D4C-43DA-9864-631ABD2D2359}"/>
              </a:ext>
            </a:extLst>
          </p:cNvPr>
          <p:cNvSpPr txBox="1"/>
          <p:nvPr/>
        </p:nvSpPr>
        <p:spPr>
          <a:xfrm>
            <a:off x="13106399" y="4096056"/>
            <a:ext cx="4648201" cy="69829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해당 일자에 사용 된 지출의 내역을 </a:t>
            </a:r>
            <a:r>
              <a:rPr lang="ko-KR" altLang="en-US" sz="2500" b="0" i="0" u="none" strike="noStrike" spc="-200" dirty="0" err="1">
                <a:solidFill>
                  <a:srgbClr val="15704D"/>
                </a:solidFill>
                <a:latin typeface="+mn-ea"/>
              </a:rPr>
              <a:t>알수없다는</a:t>
            </a:r>
            <a:r>
              <a:rPr lang="ko-KR" altLang="en-US" sz="2500" b="0" i="0" u="none" strike="noStrike" spc="-200" dirty="0">
                <a:solidFill>
                  <a:srgbClr val="15704D"/>
                </a:solidFill>
                <a:latin typeface="+mn-ea"/>
              </a:rPr>
              <a:t> 불편함</a:t>
            </a:r>
            <a:endParaRPr lang="en-US" altLang="ko-KR" sz="25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FB944B6-66B1-4FB6-B0D5-9EEF5592E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280524"/>
            <a:ext cx="12152157" cy="597159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0ECD015-ED13-4800-B5E2-8460FCBEA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120" y="2100073"/>
            <a:ext cx="14156460" cy="65109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BB0F96E-400B-4116-BB40-E8CCCD914C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0600" y="2745782"/>
            <a:ext cx="9842134" cy="582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02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4032250" y="1033273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 err="1">
                <a:solidFill>
                  <a:srgbClr val="15704D"/>
                </a:solidFill>
                <a:latin typeface="+mn-ea"/>
              </a:rPr>
              <a:t>앱디자인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DBFFF47F-D869-4EE0-9CB5-45ACE4BB8C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50" b="8070"/>
          <a:stretch/>
        </p:blipFill>
        <p:spPr>
          <a:xfrm>
            <a:off x="118562" y="2345946"/>
            <a:ext cx="18050876" cy="711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54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9893300"/>
            <a:ext cx="18580100" cy="406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3886200" y="1081088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altLang="ko-KR" sz="6000" dirty="0">
                <a:solidFill>
                  <a:srgbClr val="15704D"/>
                </a:solidFill>
                <a:latin typeface="+mn-ea"/>
              </a:rPr>
              <a:t>3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차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프로젝트</a:t>
            </a:r>
            <a:r>
              <a:rPr lang="en-US" sz="6000" b="0" i="0" u="none" strike="noStrike" dirty="0">
                <a:solidFill>
                  <a:srgbClr val="15704D"/>
                </a:solidFill>
                <a:latin typeface="+mn-ea"/>
              </a:rPr>
              <a:t> </a:t>
            </a:r>
            <a:r>
              <a:rPr lang="ko-KR" sz="6000" b="0" i="0" u="none" strike="noStrike" dirty="0">
                <a:solidFill>
                  <a:srgbClr val="15704D"/>
                </a:solidFill>
                <a:latin typeface="+mn-ea"/>
              </a:rPr>
              <a:t>후기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7819FB0-D087-4A61-A5F1-7F78772DFBE6}"/>
              </a:ext>
            </a:extLst>
          </p:cNvPr>
          <p:cNvGrpSpPr/>
          <p:nvPr/>
        </p:nvGrpSpPr>
        <p:grpSpPr>
          <a:xfrm>
            <a:off x="9372600" y="2364477"/>
            <a:ext cx="8293100" cy="3160023"/>
            <a:chOff x="9537700" y="2055640"/>
            <a:chExt cx="8293100" cy="3160023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E412F508-C95C-480D-BEE9-6BC2D990EFCC}"/>
                </a:ext>
              </a:extLst>
            </p:cNvPr>
            <p:cNvGrpSpPr/>
            <p:nvPr/>
          </p:nvGrpSpPr>
          <p:grpSpPr>
            <a:xfrm>
              <a:off x="9537700" y="2055640"/>
              <a:ext cx="8293100" cy="3160023"/>
              <a:chOff x="9410700" y="2095500"/>
              <a:chExt cx="8293100" cy="3160023"/>
            </a:xfrm>
          </p:grpSpPr>
          <p:pic>
            <p:nvPicPr>
              <p:cNvPr id="28" name="Picture 5">
                <a:extLst>
                  <a:ext uri="{FF2B5EF4-FFF2-40B4-BE49-F238E27FC236}">
                    <a16:creationId xmlns:a16="http://schemas.microsoft.com/office/drawing/2014/main" id="{8A287E95-A5A3-432E-8CDC-8E763215B6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50000"/>
              </a:blip>
              <a:stretch>
                <a:fillRect/>
              </a:stretch>
            </p:blipFill>
            <p:spPr>
              <a:xfrm rot="-5400000">
                <a:off x="12029868" y="-523668"/>
                <a:ext cx="3054764" cy="8293100"/>
              </a:xfrm>
              <a:prstGeom prst="rect">
                <a:avLst/>
              </a:prstGeom>
              <a:effectLst>
                <a:outerShdw blurRad="70119" dist="244930" dir="8100000">
                  <a:srgbClr val="000000">
                    <a:alpha val="10000"/>
                  </a:srgbClr>
                </a:outerShdw>
              </a:effectLst>
            </p:spPr>
          </p:pic>
          <p:sp>
            <p:nvSpPr>
              <p:cNvPr id="30" name="TextBox 13">
                <a:extLst>
                  <a:ext uri="{FF2B5EF4-FFF2-40B4-BE49-F238E27FC236}">
                    <a16:creationId xmlns:a16="http://schemas.microsoft.com/office/drawing/2014/main" id="{F5F89A46-DFB5-4F35-B9E1-0117ED3E736F}"/>
                  </a:ext>
                </a:extLst>
              </p:cNvPr>
              <p:cNvSpPr txBox="1"/>
              <p:nvPr/>
            </p:nvSpPr>
            <p:spPr>
              <a:xfrm>
                <a:off x="11156950" y="2280754"/>
                <a:ext cx="5041900" cy="4445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124499"/>
                  </a:lnSpc>
                </a:pPr>
                <a:r>
                  <a:rPr lang="ko-KR" altLang="en-US" sz="2800" spc="-200" dirty="0">
                    <a:solidFill>
                      <a:srgbClr val="15704D"/>
                    </a:solidFill>
                    <a:latin typeface="+mn-ea"/>
                  </a:rPr>
                  <a:t>배현진</a:t>
                </a:r>
                <a:endParaRPr lang="ko-KR" sz="2800" b="0" i="0" u="none" strike="noStrike" spc="-200" dirty="0">
                  <a:solidFill>
                    <a:srgbClr val="15704D"/>
                  </a:solidFill>
                  <a:latin typeface="+mn-ea"/>
                </a:endParaRPr>
              </a:p>
            </p:txBody>
          </p:sp>
          <p:sp>
            <p:nvSpPr>
              <p:cNvPr id="31" name="TextBox 10">
                <a:extLst>
                  <a:ext uri="{FF2B5EF4-FFF2-40B4-BE49-F238E27FC236}">
                    <a16:creationId xmlns:a16="http://schemas.microsoft.com/office/drawing/2014/main" id="{43ACD24B-2064-4AF7-85C8-135A36FC9508}"/>
                  </a:ext>
                </a:extLst>
              </p:cNvPr>
              <p:cNvSpPr txBox="1"/>
              <p:nvPr/>
            </p:nvSpPr>
            <p:spPr>
              <a:xfrm>
                <a:off x="11195050" y="2874065"/>
                <a:ext cx="6032500" cy="2381458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124499"/>
                  </a:lnSpc>
                </a:pPr>
                <a:r>
                  <a:rPr lang="ko-KR" altLang="en-US" sz="2400" spc="-200" dirty="0" err="1">
                    <a:latin typeface="+mn-ea"/>
                  </a:rPr>
                  <a:t>해보고싶었던</a:t>
                </a:r>
                <a:r>
                  <a:rPr lang="ko-KR" altLang="en-US" sz="2400" spc="-200" dirty="0">
                    <a:latin typeface="+mn-ea"/>
                  </a:rPr>
                  <a:t> </a:t>
                </a:r>
                <a:r>
                  <a:rPr lang="ko-KR" altLang="en-US" sz="2400" spc="-200" dirty="0" err="1">
                    <a:latin typeface="+mn-ea"/>
                  </a:rPr>
                  <a:t>웹앱</a:t>
                </a:r>
                <a:r>
                  <a:rPr lang="ko-KR" altLang="en-US" sz="2400" spc="-200" dirty="0">
                    <a:latin typeface="+mn-ea"/>
                  </a:rPr>
                  <a:t> 디자인 에서 아쉬움이 많이 남았고</a:t>
                </a:r>
                <a:r>
                  <a:rPr lang="en-US" altLang="ko-KR" sz="2400" spc="-200" dirty="0">
                    <a:latin typeface="+mn-ea"/>
                  </a:rPr>
                  <a:t>, </a:t>
                </a:r>
                <a:r>
                  <a:rPr lang="ko-KR" altLang="en-US" sz="2400" spc="-200" dirty="0">
                    <a:latin typeface="+mn-ea"/>
                  </a:rPr>
                  <a:t>협업을 함에 있어서 중요한 부분들을 다시금 </a:t>
                </a:r>
                <a:r>
                  <a:rPr lang="ko-KR" altLang="en-US" sz="2400" spc="-200" dirty="0" err="1">
                    <a:latin typeface="+mn-ea"/>
                  </a:rPr>
                  <a:t>깨달을수</a:t>
                </a:r>
                <a:r>
                  <a:rPr lang="ko-KR" altLang="en-US" sz="2400" spc="-200" dirty="0">
                    <a:latin typeface="+mn-ea"/>
                  </a:rPr>
                  <a:t> 있었습니다</a:t>
                </a:r>
                <a:r>
                  <a:rPr lang="en-US" altLang="ko-KR" sz="2400" spc="-200" dirty="0">
                    <a:latin typeface="+mn-ea"/>
                  </a:rPr>
                  <a:t>. </a:t>
                </a:r>
                <a:r>
                  <a:rPr lang="ko-KR" altLang="en-US" sz="2400" spc="-200" dirty="0" err="1">
                    <a:latin typeface="+mn-ea"/>
                  </a:rPr>
                  <a:t>더많은</a:t>
                </a:r>
                <a:r>
                  <a:rPr lang="ko-KR" altLang="en-US" sz="2400" spc="-200" dirty="0">
                    <a:latin typeface="+mn-ea"/>
                  </a:rPr>
                  <a:t> 기능들을 도전해보지 </a:t>
                </a:r>
                <a:r>
                  <a:rPr lang="ko-KR" altLang="en-US" sz="2400" spc="-200" dirty="0" err="1">
                    <a:latin typeface="+mn-ea"/>
                  </a:rPr>
                  <a:t>못한게</a:t>
                </a:r>
                <a:r>
                  <a:rPr lang="ko-KR" altLang="en-US" sz="2400" spc="-200" dirty="0">
                    <a:latin typeface="+mn-ea"/>
                  </a:rPr>
                  <a:t> 아쉬웠습니다</a:t>
                </a:r>
                <a:r>
                  <a:rPr lang="en-US" altLang="ko-KR" sz="2400" spc="-200" dirty="0">
                    <a:latin typeface="+mn-ea"/>
                  </a:rPr>
                  <a:t>.</a:t>
                </a:r>
                <a:endParaRPr lang="ko-KR" sz="2400" b="0" i="0" u="none" strike="noStrike" spc="-200" dirty="0">
                  <a:latin typeface="+mn-ea"/>
                </a:endParaRPr>
              </a:p>
            </p:txBody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79000" y="2918032"/>
              <a:ext cx="1409700" cy="1409700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3630F17-07D3-46AD-9FB6-7ADD403D3C14}"/>
              </a:ext>
            </a:extLst>
          </p:cNvPr>
          <p:cNvGrpSpPr/>
          <p:nvPr/>
        </p:nvGrpSpPr>
        <p:grpSpPr>
          <a:xfrm>
            <a:off x="9372600" y="6057900"/>
            <a:ext cx="8293100" cy="3064289"/>
            <a:chOff x="571499" y="2098744"/>
            <a:chExt cx="8293100" cy="306428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 rot="16200000">
              <a:off x="3190667" y="-510899"/>
              <a:ext cx="3054764" cy="8293100"/>
            </a:xfrm>
            <a:prstGeom prst="rect">
              <a:avLst/>
            </a:prstGeom>
            <a:effectLst>
              <a:outerShdw blurRad="70119" dist="244930" dir="8100000">
                <a:srgbClr val="000000">
                  <a:alpha val="10000"/>
                </a:srgbClr>
              </a:outerShdw>
            </a:effectLst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3899" y="2838312"/>
              <a:ext cx="1409700" cy="1409700"/>
            </a:xfrm>
            <a:prstGeom prst="rect">
              <a:avLst/>
            </a:prstGeom>
          </p:spPr>
        </p:pic>
        <p:sp>
          <p:nvSpPr>
            <p:cNvPr id="13" name="TextBox 13"/>
            <p:cNvSpPr txBox="1"/>
            <p:nvPr/>
          </p:nvSpPr>
          <p:spPr>
            <a:xfrm>
              <a:off x="2336799" y="2098744"/>
              <a:ext cx="50419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124499"/>
                </a:lnSpc>
              </a:pPr>
              <a:r>
                <a:rPr lang="ko-KR" sz="2800" b="0" i="0" u="none" strike="noStrike" spc="-200" dirty="0" err="1">
                  <a:solidFill>
                    <a:srgbClr val="15704D"/>
                  </a:solidFill>
                  <a:latin typeface="+mn-ea"/>
                </a:rPr>
                <a:t>최상민</a:t>
              </a:r>
              <a:endParaRPr lang="ko-KR" sz="2800" b="0" i="0" u="none" strike="noStrike" spc="-200" dirty="0">
                <a:solidFill>
                  <a:srgbClr val="15704D"/>
                </a:solidFill>
                <a:latin typeface="+mn-ea"/>
              </a:endParaRPr>
            </a:p>
          </p:txBody>
        </p:sp>
        <p:sp>
          <p:nvSpPr>
            <p:cNvPr id="24" name="TextBox 10"/>
            <p:cNvSpPr txBox="1"/>
            <p:nvPr/>
          </p:nvSpPr>
          <p:spPr>
            <a:xfrm>
              <a:off x="2285999" y="2609367"/>
              <a:ext cx="6032500" cy="17081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124499"/>
                </a:lnSpc>
              </a:pPr>
              <a:r>
                <a:rPr lang="ko-KR" altLang="en-US" sz="2400" spc="-200" dirty="0">
                  <a:latin typeface="+mn-ea"/>
                </a:rPr>
                <a:t>신입 개발자로서 특정 </a:t>
              </a:r>
              <a:r>
                <a:rPr lang="ko-KR" altLang="en-US" sz="2400" spc="-200" dirty="0" err="1">
                  <a:latin typeface="+mn-ea"/>
                </a:rPr>
                <a:t>기간동안</a:t>
              </a:r>
              <a:r>
                <a:rPr lang="ko-KR" altLang="en-US" sz="2400" spc="-200" dirty="0">
                  <a:latin typeface="+mn-ea"/>
                </a:rPr>
                <a:t> 내가 얼마나 작업할 수 있는지 어느정도 깨달았고</a:t>
              </a:r>
              <a:r>
                <a:rPr lang="en-US" altLang="ko-KR" sz="2400" spc="-200" dirty="0">
                  <a:latin typeface="+mn-ea"/>
                </a:rPr>
                <a:t>, </a:t>
              </a:r>
              <a:r>
                <a:rPr lang="ko-KR" altLang="en-US" sz="2400" spc="-200" dirty="0">
                  <a:latin typeface="+mn-ea"/>
                </a:rPr>
                <a:t>아쉬움이 많이 남는 팀 프로젝트 작업이었습니다</a:t>
              </a:r>
              <a:r>
                <a:rPr lang="en-US" altLang="ko-KR" sz="2400" spc="-200" dirty="0">
                  <a:latin typeface="+mn-ea"/>
                </a:rPr>
                <a:t>. </a:t>
              </a:r>
              <a:r>
                <a:rPr lang="ko-KR" altLang="en-US" sz="2400" spc="-200" dirty="0" err="1">
                  <a:latin typeface="+mn-ea"/>
                </a:rPr>
                <a:t>스와이퍼와</a:t>
              </a:r>
              <a:r>
                <a:rPr lang="ko-KR" altLang="en-US" sz="2400" spc="-200" dirty="0">
                  <a:latin typeface="+mn-ea"/>
                </a:rPr>
                <a:t> </a:t>
              </a:r>
              <a:r>
                <a:rPr lang="ko-KR" altLang="en-US" sz="2400" spc="-200" dirty="0" err="1">
                  <a:latin typeface="+mn-ea"/>
                </a:rPr>
                <a:t>페이지네이션</a:t>
              </a:r>
              <a:r>
                <a:rPr lang="en-US" altLang="ko-KR" sz="2400" spc="-200" dirty="0">
                  <a:latin typeface="+mn-ea"/>
                </a:rPr>
                <a:t>, </a:t>
              </a:r>
              <a:r>
                <a:rPr lang="ko-KR" altLang="en-US" sz="2400" spc="-200" dirty="0">
                  <a:latin typeface="+mn-ea"/>
                </a:rPr>
                <a:t>스케줄 작업을 배울 수 있었습니다</a:t>
              </a:r>
              <a:r>
                <a:rPr lang="en-US" altLang="ko-KR" sz="2400" spc="-200" dirty="0">
                  <a:latin typeface="+mn-ea"/>
                </a:rPr>
                <a:t>. </a:t>
              </a:r>
              <a:r>
                <a:rPr lang="ko-KR" altLang="en-US" sz="2400" spc="-200" dirty="0">
                  <a:latin typeface="+mn-ea"/>
                </a:rPr>
                <a:t>또</a:t>
              </a:r>
              <a:r>
                <a:rPr lang="en-US" altLang="ko-KR" sz="2400" spc="-200" dirty="0">
                  <a:latin typeface="+mn-ea"/>
                </a:rPr>
                <a:t>, </a:t>
              </a:r>
              <a:r>
                <a:rPr lang="ko-KR" altLang="en-US" sz="2400" spc="-200" dirty="0">
                  <a:latin typeface="+mn-ea"/>
                </a:rPr>
                <a:t>기존 </a:t>
              </a:r>
              <a:r>
                <a:rPr lang="en-US" altLang="ko-KR" sz="2400" spc="-200" dirty="0">
                  <a:latin typeface="+mn-ea"/>
                </a:rPr>
                <a:t>crud</a:t>
              </a:r>
              <a:r>
                <a:rPr lang="ko-KR" altLang="en-US" sz="2400" spc="-200" dirty="0">
                  <a:latin typeface="+mn-ea"/>
                </a:rPr>
                <a:t>이외 </a:t>
              </a:r>
              <a:r>
                <a:rPr lang="en-US" altLang="ko-KR" sz="2400" spc="-200" dirty="0">
                  <a:latin typeface="+mn-ea"/>
                </a:rPr>
                <a:t>DB</a:t>
              </a:r>
              <a:r>
                <a:rPr lang="ko-KR" altLang="en-US" sz="2400" spc="-200" dirty="0">
                  <a:latin typeface="+mn-ea"/>
                </a:rPr>
                <a:t>데이터를 바꿀 수 있는 작업도 신선했습니다</a:t>
              </a:r>
              <a:r>
                <a:rPr lang="en-US" altLang="ko-KR" sz="2400" spc="-200" dirty="0">
                  <a:latin typeface="+mn-ea"/>
                </a:rPr>
                <a:t>.</a:t>
              </a:r>
              <a:endParaRPr lang="ko-KR" sz="2400" b="0" i="0" u="none" strike="noStrike" spc="-200" dirty="0">
                <a:latin typeface="+mn-ea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42703C33-7B67-462E-A749-6EEE5684431A}"/>
              </a:ext>
            </a:extLst>
          </p:cNvPr>
          <p:cNvGrpSpPr/>
          <p:nvPr/>
        </p:nvGrpSpPr>
        <p:grpSpPr>
          <a:xfrm>
            <a:off x="323850" y="6062662"/>
            <a:ext cx="8293100" cy="3054764"/>
            <a:chOff x="571499" y="6013554"/>
            <a:chExt cx="8293100" cy="3054764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AE6F641B-AD9A-44C0-82DC-6C73CCA9E264}"/>
                </a:ext>
              </a:extLst>
            </p:cNvPr>
            <p:cNvGrpSpPr/>
            <p:nvPr/>
          </p:nvGrpSpPr>
          <p:grpSpPr>
            <a:xfrm>
              <a:off x="571499" y="6013554"/>
              <a:ext cx="8293100" cy="3054764"/>
              <a:chOff x="9410700" y="2095500"/>
              <a:chExt cx="8293100" cy="3054764"/>
            </a:xfrm>
          </p:grpSpPr>
          <p:pic>
            <p:nvPicPr>
              <p:cNvPr id="33" name="Picture 5">
                <a:extLst>
                  <a:ext uri="{FF2B5EF4-FFF2-40B4-BE49-F238E27FC236}">
                    <a16:creationId xmlns:a16="http://schemas.microsoft.com/office/drawing/2014/main" id="{7F29BBD9-7CC8-4FF6-ABD5-E02F5A5D4A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50000"/>
              </a:blip>
              <a:stretch>
                <a:fillRect/>
              </a:stretch>
            </p:blipFill>
            <p:spPr>
              <a:xfrm rot="-5400000">
                <a:off x="12029868" y="-523668"/>
                <a:ext cx="3054764" cy="8293100"/>
              </a:xfrm>
              <a:prstGeom prst="rect">
                <a:avLst/>
              </a:prstGeom>
              <a:effectLst>
                <a:outerShdw blurRad="70119" dist="244930" dir="8100000">
                  <a:srgbClr val="000000">
                    <a:alpha val="10000"/>
                  </a:srgbClr>
                </a:outerShdw>
              </a:effectLst>
            </p:spPr>
          </p:pic>
          <p:sp>
            <p:nvSpPr>
              <p:cNvPr id="34" name="TextBox 13">
                <a:extLst>
                  <a:ext uri="{FF2B5EF4-FFF2-40B4-BE49-F238E27FC236}">
                    <a16:creationId xmlns:a16="http://schemas.microsoft.com/office/drawing/2014/main" id="{9FB22344-2AC6-463D-897B-40694CC5B34A}"/>
                  </a:ext>
                </a:extLst>
              </p:cNvPr>
              <p:cNvSpPr txBox="1"/>
              <p:nvPr/>
            </p:nvSpPr>
            <p:spPr>
              <a:xfrm>
                <a:off x="11176000" y="2178464"/>
                <a:ext cx="5041900" cy="444500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124499"/>
                  </a:lnSpc>
                </a:pPr>
                <a:r>
                  <a:rPr lang="ko-KR" altLang="en-US" sz="2800" b="0" i="0" u="none" strike="noStrike" spc="-200" dirty="0">
                    <a:solidFill>
                      <a:srgbClr val="15704D"/>
                    </a:solidFill>
                    <a:latin typeface="+mn-ea"/>
                  </a:rPr>
                  <a:t>김현석</a:t>
                </a:r>
                <a:endParaRPr lang="ko-KR" sz="2800" b="0" i="0" u="none" strike="noStrike" spc="-200" dirty="0">
                  <a:solidFill>
                    <a:srgbClr val="15704D"/>
                  </a:solidFill>
                  <a:latin typeface="+mn-ea"/>
                </a:endParaRPr>
              </a:p>
            </p:txBody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3899" y="6813550"/>
              <a:ext cx="1409700" cy="1409700"/>
            </a:xfrm>
            <a:prstGeom prst="rect">
              <a:avLst/>
            </a:prstGeom>
          </p:spPr>
        </p:pic>
        <p:sp>
          <p:nvSpPr>
            <p:cNvPr id="10" name="TextBox 10"/>
            <p:cNvSpPr txBox="1"/>
            <p:nvPr/>
          </p:nvSpPr>
          <p:spPr>
            <a:xfrm>
              <a:off x="2336799" y="6853306"/>
              <a:ext cx="5867400" cy="1397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>
                <a:lnSpc>
                  <a:spcPct val="124499"/>
                </a:lnSpc>
              </a:pPr>
              <a:r>
                <a:rPr lang="en-US" altLang="ko-KR" sz="2500" spc="-200" dirty="0">
                  <a:latin typeface="+mn-ea"/>
                </a:rPr>
                <a:t>2</a:t>
              </a:r>
              <a:r>
                <a:rPr lang="ko-KR" altLang="en-US" sz="2500" spc="-200" dirty="0">
                  <a:latin typeface="+mn-ea"/>
                </a:rPr>
                <a:t>차에서 </a:t>
              </a:r>
              <a:r>
                <a:rPr lang="en-US" altLang="ko-KR" sz="2500" spc="-200" dirty="0">
                  <a:latin typeface="+mn-ea"/>
                </a:rPr>
                <a:t>3</a:t>
              </a:r>
              <a:r>
                <a:rPr lang="ko-KR" altLang="en-US" sz="2500" spc="-200" dirty="0">
                  <a:latin typeface="+mn-ea"/>
                </a:rPr>
                <a:t>차로 넘어가 이 프로젝트를 진행하면서 여러 고비를 겼었지만 그만큼 많은 문제를 해결 할 수 있었고 이 경험을 바탕으로 더 좋은 개발자가 </a:t>
              </a:r>
              <a:r>
                <a:rPr lang="ko-KR" altLang="en-US" sz="2500" spc="-200" dirty="0" err="1">
                  <a:latin typeface="+mn-ea"/>
                </a:rPr>
                <a:t>된것같습니다</a:t>
              </a:r>
              <a:r>
                <a:rPr lang="en-US" altLang="ko-KR" sz="2500" spc="-200" dirty="0">
                  <a:latin typeface="+mn-ea"/>
                </a:rPr>
                <a:t>.</a:t>
              </a:r>
              <a:endParaRPr lang="ko-KR" altLang="ko-KR" sz="2500" spc="-200" dirty="0">
                <a:latin typeface="+mn-ea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E40D6DC2-6FDE-4218-B14A-5C443CC21A6D}"/>
              </a:ext>
            </a:extLst>
          </p:cNvPr>
          <p:cNvGrpSpPr/>
          <p:nvPr/>
        </p:nvGrpSpPr>
        <p:grpSpPr>
          <a:xfrm>
            <a:off x="323850" y="2417106"/>
            <a:ext cx="8293100" cy="3054764"/>
            <a:chOff x="9400761" y="5981701"/>
            <a:chExt cx="8293100" cy="3054764"/>
          </a:xfrm>
        </p:grpSpPr>
        <p:pic>
          <p:nvPicPr>
            <p:cNvPr id="36" name="Picture 5">
              <a:extLst>
                <a:ext uri="{FF2B5EF4-FFF2-40B4-BE49-F238E27FC236}">
                  <a16:creationId xmlns:a16="http://schemas.microsoft.com/office/drawing/2014/main" id="{5AB89137-839A-4FE1-AAA6-1149507E7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 rot="16200000">
              <a:off x="12019929" y="3362533"/>
              <a:ext cx="3054764" cy="8293100"/>
            </a:xfrm>
            <a:prstGeom prst="rect">
              <a:avLst/>
            </a:prstGeom>
            <a:effectLst>
              <a:outerShdw blurRad="70119" dist="244930" dir="8100000">
                <a:srgbClr val="000000">
                  <a:alpha val="10000"/>
                </a:srgbClr>
              </a:outerShdw>
            </a:effectLst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664699" y="7010400"/>
              <a:ext cx="1409700" cy="1409700"/>
            </a:xfrm>
            <a:prstGeom prst="rect">
              <a:avLst/>
            </a:prstGeom>
          </p:spPr>
        </p:pic>
        <p:sp>
          <p:nvSpPr>
            <p:cNvPr id="21" name="TextBox 21"/>
            <p:cNvSpPr txBox="1"/>
            <p:nvPr/>
          </p:nvSpPr>
          <p:spPr>
            <a:xfrm>
              <a:off x="10998200" y="7264400"/>
              <a:ext cx="6426200" cy="927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124499"/>
                </a:lnSpc>
              </a:pPr>
              <a:endParaRPr lang="ko-KR" sz="2500" b="0" i="0" u="none" strike="noStrike" spc="-200" dirty="0">
                <a:solidFill>
                  <a:srgbClr val="15704D"/>
                </a:solidFill>
                <a:latin typeface="+mn-ea"/>
              </a:endParaRPr>
            </a:p>
          </p:txBody>
        </p:sp>
        <p:sp>
          <p:nvSpPr>
            <p:cNvPr id="29" name="TextBox 17">
              <a:extLst>
                <a:ext uri="{FF2B5EF4-FFF2-40B4-BE49-F238E27FC236}">
                  <a16:creationId xmlns:a16="http://schemas.microsoft.com/office/drawing/2014/main" id="{BF46DC4C-56FF-0886-985A-ECB22361CEA4}"/>
                </a:ext>
              </a:extLst>
            </p:cNvPr>
            <p:cNvSpPr txBox="1"/>
            <p:nvPr/>
          </p:nvSpPr>
          <p:spPr>
            <a:xfrm>
              <a:off x="11316804" y="6890924"/>
              <a:ext cx="6350000" cy="1644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124499"/>
                </a:lnSpc>
              </a:pPr>
              <a:r>
                <a:rPr lang="ko-KR" altLang="en-US" sz="2400" b="0" i="0" u="none" strike="noStrike" spc="-200" dirty="0">
                  <a:solidFill>
                    <a:srgbClr val="000000"/>
                  </a:solidFill>
                  <a:latin typeface="+mn-ea"/>
                </a:rPr>
                <a:t>프로젝트가 끝나서 너무 기쁩니다</a:t>
              </a:r>
              <a:r>
                <a:rPr lang="en-US" altLang="ko-KR" sz="2400" b="0" i="0" u="none" strike="noStrike" spc="-200" dirty="0">
                  <a:solidFill>
                    <a:srgbClr val="000000"/>
                  </a:solidFill>
                  <a:latin typeface="+mn-ea"/>
                </a:rPr>
                <a:t>.</a:t>
              </a:r>
              <a:br>
                <a:rPr lang="en-US" altLang="ko-KR" sz="2400" b="0" i="0" u="none" strike="noStrike" spc="-200" dirty="0">
                  <a:solidFill>
                    <a:srgbClr val="000000"/>
                  </a:solidFill>
                  <a:latin typeface="+mn-ea"/>
                </a:rPr>
              </a:br>
              <a:r>
                <a:rPr lang="ko-KR" altLang="en-US" sz="2400" b="0" i="0" u="none" strike="noStrike" spc="-200" dirty="0">
                  <a:solidFill>
                    <a:srgbClr val="000000"/>
                  </a:solidFill>
                  <a:latin typeface="+mn-ea"/>
                </a:rPr>
                <a:t>프로젝트를 하면서 내가 더 잘하지 못하고 빨리 익히지 못하는 </a:t>
              </a:r>
              <a:r>
                <a:rPr lang="ko-KR" altLang="en-US" sz="2400" b="0" i="0" u="none" strike="noStrike" spc="-200" dirty="0" err="1">
                  <a:solidFill>
                    <a:srgbClr val="000000"/>
                  </a:solidFill>
                  <a:latin typeface="+mn-ea"/>
                </a:rPr>
                <a:t>능력치가</a:t>
              </a:r>
              <a:r>
                <a:rPr lang="ko-KR" altLang="en-US" sz="2400" b="0" i="0" u="none" strike="noStrike" spc="-200" dirty="0">
                  <a:solidFill>
                    <a:srgbClr val="000000"/>
                  </a:solidFill>
                  <a:latin typeface="+mn-ea"/>
                </a:rPr>
                <a:t> 매우 아쉬웠습니다</a:t>
              </a:r>
              <a:r>
                <a:rPr lang="en-US" altLang="ko-KR" sz="2400" b="0" i="0" u="none" strike="noStrike" spc="-200" dirty="0">
                  <a:solidFill>
                    <a:srgbClr val="000000"/>
                  </a:solidFill>
                  <a:latin typeface="+mn-ea"/>
                </a:rPr>
                <a:t>. </a:t>
              </a:r>
              <a:endParaRPr lang="en-US" sz="2400" b="0" i="0" u="none" strike="noStrike" spc="-200" dirty="0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38" name="TextBox 13">
              <a:extLst>
                <a:ext uri="{FF2B5EF4-FFF2-40B4-BE49-F238E27FC236}">
                  <a16:creationId xmlns:a16="http://schemas.microsoft.com/office/drawing/2014/main" id="{1561C6A9-87D8-4649-B774-6A79EDA276BE}"/>
                </a:ext>
              </a:extLst>
            </p:cNvPr>
            <p:cNvSpPr txBox="1"/>
            <p:nvPr/>
          </p:nvSpPr>
          <p:spPr>
            <a:xfrm>
              <a:off x="11335854" y="6157189"/>
              <a:ext cx="5041900" cy="4445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124499"/>
                </a:lnSpc>
              </a:pPr>
              <a:r>
                <a:rPr lang="ko-KR" altLang="en-US" sz="2800" b="0" i="0" u="none" strike="noStrike" spc="-200" dirty="0">
                  <a:solidFill>
                    <a:srgbClr val="15704D"/>
                  </a:solidFill>
                  <a:latin typeface="+mn-ea"/>
                </a:rPr>
                <a:t>김주연 조장</a:t>
              </a:r>
              <a:endParaRPr lang="ko-KR" sz="2800" b="0" i="0" u="none" strike="noStrike" spc="-200" dirty="0">
                <a:solidFill>
                  <a:srgbClr val="15704D"/>
                </a:solidFill>
                <a:latin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3CEFEA-4047-95B9-51B6-EEB8A1060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327E88A7-7FCD-12AD-A03A-B272C86A2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70E0C066-69E0-30B1-3FB9-2B0E265DBF12}"/>
              </a:ext>
            </a:extLst>
          </p:cNvPr>
          <p:cNvSpPr txBox="1"/>
          <p:nvPr/>
        </p:nvSpPr>
        <p:spPr>
          <a:xfrm>
            <a:off x="3886200" y="4692650"/>
            <a:ext cx="10236200" cy="71755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altLang="ko-KR" sz="11500" b="0" i="0" u="none" strike="noStrike" dirty="0">
                <a:solidFill>
                  <a:srgbClr val="15704D"/>
                </a:solidFill>
                <a:latin typeface="+mn-ea"/>
              </a:rPr>
              <a:t>Q&amp;A</a:t>
            </a:r>
            <a:endParaRPr lang="ko-KR" sz="115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00DBC216-C025-AD93-3AA1-5DF20A500D49}"/>
              </a:ext>
            </a:extLst>
          </p:cNvPr>
          <p:cNvSpPr txBox="1"/>
          <p:nvPr/>
        </p:nvSpPr>
        <p:spPr>
          <a:xfrm>
            <a:off x="3886200" y="3390900"/>
            <a:ext cx="10236200" cy="71755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11500" b="0" i="0" u="none" strike="noStrike" dirty="0">
                <a:solidFill>
                  <a:srgbClr val="15704D"/>
                </a:solidFill>
                <a:latin typeface="+mn-ea"/>
              </a:rPr>
              <a:t>감사합니다</a:t>
            </a:r>
            <a:endParaRPr lang="ko-KR" sz="11500" b="0" i="0" u="none" strike="noStrike" dirty="0">
              <a:solidFill>
                <a:srgbClr val="15704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8170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838200"/>
            <a:ext cx="18580100" cy="12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025900" y="13462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15704D"/>
                </a:solidFill>
                <a:latin typeface="+mn-ea"/>
              </a:rPr>
              <a:t>한국 은행 기준 금리 </a:t>
            </a:r>
            <a:r>
              <a:rPr lang="en-US" altLang="ko-KR" sz="6000" b="0" i="0" u="none" strike="noStrike" dirty="0">
                <a:solidFill>
                  <a:srgbClr val="15704D"/>
                </a:solidFill>
                <a:latin typeface="+mn-ea"/>
              </a:rPr>
              <a:t>API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1049000" y="3618956"/>
            <a:ext cx="6819900" cy="3886744"/>
          </a:xfrm>
          <a:prstGeom prst="rect">
            <a:avLst/>
          </a:prstGeom>
          <a:effectLst>
            <a:outerShdw blurRad="119460" dist="217525" dir="2700000">
              <a:srgbClr val="000000">
                <a:alpha val="10000"/>
              </a:srgbClr>
            </a:outerShdw>
          </a:effectLst>
        </p:spPr>
      </p:pic>
      <p:sp>
        <p:nvSpPr>
          <p:cNvPr id="10" name="TextBox 10"/>
          <p:cNvSpPr txBox="1"/>
          <p:nvPr/>
        </p:nvSpPr>
        <p:spPr>
          <a:xfrm>
            <a:off x="11525250" y="4266928"/>
            <a:ext cx="5867400" cy="259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ko-KR" altLang="en-US" sz="2800" spc="-200" dirty="0">
                <a:solidFill>
                  <a:srgbClr val="15704D"/>
                </a:solidFill>
                <a:latin typeface="+mn-ea"/>
              </a:rPr>
              <a:t>한국은행 기준금리 데이터를 받아와서 모아 은행의 이율에 기준이 됨</a:t>
            </a:r>
            <a:r>
              <a:rPr lang="en-US" altLang="ko-KR" sz="2800" spc="-200" dirty="0">
                <a:solidFill>
                  <a:srgbClr val="15704D"/>
                </a:solidFill>
                <a:latin typeface="+mn-ea"/>
              </a:rPr>
              <a:t/>
            </a:r>
            <a:br>
              <a:rPr lang="en-US" altLang="ko-KR" sz="2800" spc="-200" dirty="0">
                <a:solidFill>
                  <a:srgbClr val="15704D"/>
                </a:solidFill>
                <a:latin typeface="+mn-ea"/>
              </a:rPr>
            </a:br>
            <a:r>
              <a:rPr lang="en-US" altLang="ko-KR" sz="2800" spc="-200" dirty="0">
                <a:solidFill>
                  <a:srgbClr val="15704D"/>
                </a:solidFill>
                <a:latin typeface="+mn-ea"/>
              </a:rPr>
              <a:t/>
            </a:r>
            <a:br>
              <a:rPr lang="en-US" altLang="ko-KR" sz="2800" spc="-200" dirty="0">
                <a:solidFill>
                  <a:srgbClr val="15704D"/>
                </a:solidFill>
                <a:latin typeface="+mn-ea"/>
              </a:rPr>
            </a:br>
            <a:r>
              <a:rPr lang="ko-KR" altLang="en-US" sz="2800" spc="-200" dirty="0">
                <a:solidFill>
                  <a:srgbClr val="15704D"/>
                </a:solidFill>
                <a:latin typeface="+mn-ea"/>
              </a:rPr>
              <a:t>기준금리 발표 날이 고정되지 않아서</a:t>
            </a:r>
            <a:r>
              <a:rPr lang="en-US" altLang="ko-KR" sz="2800" spc="-200" dirty="0">
                <a:solidFill>
                  <a:srgbClr val="15704D"/>
                </a:solidFill>
                <a:latin typeface="+mn-ea"/>
              </a:rPr>
              <a:t/>
            </a:r>
            <a:br>
              <a:rPr lang="en-US" altLang="ko-KR" sz="2800" spc="-200" dirty="0">
                <a:solidFill>
                  <a:srgbClr val="15704D"/>
                </a:solidFill>
                <a:latin typeface="+mn-ea"/>
              </a:rPr>
            </a:br>
            <a:r>
              <a:rPr lang="ko-KR" altLang="en-US" sz="2800" spc="-200" dirty="0">
                <a:solidFill>
                  <a:srgbClr val="15704D"/>
                </a:solidFill>
                <a:latin typeface="+mn-ea"/>
              </a:rPr>
              <a:t>익월 데이터를 기준으로 함</a:t>
            </a:r>
            <a:endParaRPr lang="ko-KR" sz="2800" b="0" i="0" u="none" strike="noStrike" spc="-200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r="31779"/>
          <a:stretch/>
        </p:blipFill>
        <p:spPr>
          <a:xfrm>
            <a:off x="386805" y="3618956"/>
            <a:ext cx="9885849" cy="388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637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>
          <a:xfrm>
            <a:off x="4140200" y="1346200"/>
            <a:ext cx="10236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dirty="0" smtClean="0">
                <a:solidFill>
                  <a:srgbClr val="15704D"/>
                </a:solidFill>
                <a:latin typeface="+mn-ea"/>
              </a:rPr>
              <a:t>이용자 매뉴얼 추가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799471"/>
            <a:ext cx="6553200" cy="420711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5400" y="2648245"/>
            <a:ext cx="3352800" cy="435834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3600" y="2628900"/>
            <a:ext cx="3581400" cy="4377686"/>
          </a:xfrm>
          <a:prstGeom prst="rect">
            <a:avLst/>
          </a:prstGeom>
        </p:spPr>
      </p:pic>
      <p:pic>
        <p:nvPicPr>
          <p:cNvPr id="8" name="Picture 29"/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-5400000">
            <a:off x="3406347" y="4968229"/>
            <a:ext cx="1467707" cy="66294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11" name="TextBox 32"/>
          <p:cNvSpPr txBox="1"/>
          <p:nvPr/>
        </p:nvSpPr>
        <p:spPr>
          <a:xfrm>
            <a:off x="1271758" y="7639190"/>
            <a:ext cx="5994937" cy="125405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이용자 </a:t>
            </a: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매뉴얼 페이지로 모든 매뉴얼 확인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2" name="Picture 29"/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-5400000">
            <a:off x="12639247" y="4968228"/>
            <a:ext cx="1467707" cy="66294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13" name="TextBox 32"/>
          <p:cNvSpPr txBox="1"/>
          <p:nvPr/>
        </p:nvSpPr>
        <p:spPr>
          <a:xfrm>
            <a:off x="10504658" y="7639189"/>
            <a:ext cx="5994937" cy="125405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회원가입 전 </a:t>
            </a:r>
            <a:r>
              <a:rPr lang="ko-KR" altLang="en-US" sz="3200" dirty="0" err="1" smtClean="0">
                <a:solidFill>
                  <a:srgbClr val="15704D"/>
                </a:solidFill>
                <a:latin typeface="+mn-ea"/>
              </a:rPr>
              <a:t>모달</a:t>
            </a: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 매뉴얼 제공으로 사이트 안내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7063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>
          <a:xfrm>
            <a:off x="3352800" y="1409700"/>
            <a:ext cx="120904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ko-KR" altLang="en-US" sz="6000" b="0" i="0" u="none" strike="noStrike" smtClean="0">
                <a:solidFill>
                  <a:srgbClr val="15704D"/>
                </a:solidFill>
                <a:latin typeface="+mn-ea"/>
              </a:rPr>
              <a:t>사용자 편의를 위한 디자인 변경</a:t>
            </a:r>
            <a:endParaRPr lang="ko-KR" sz="60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689A1FD-B680-4A2D-9573-A52C4AEA64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33" y="4086083"/>
            <a:ext cx="8077200" cy="39250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5400000">
            <a:off x="3848723" y="-649359"/>
            <a:ext cx="762000" cy="78613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5" name="TextBox 8"/>
          <p:cNvSpPr txBox="1"/>
          <p:nvPr/>
        </p:nvSpPr>
        <p:spPr>
          <a:xfrm>
            <a:off x="2426322" y="2957627"/>
            <a:ext cx="3606800" cy="622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변경 전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6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0" y="5600700"/>
            <a:ext cx="1066800" cy="552450"/>
          </a:xfrm>
          <a:prstGeom prst="rect">
            <a:avLst/>
          </a:prstGeom>
        </p:spPr>
      </p:pic>
      <p:pic>
        <p:nvPicPr>
          <p:cNvPr id="7" name="Picture 3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5400000">
            <a:off x="13804292" y="-630025"/>
            <a:ext cx="762000" cy="7861300"/>
          </a:xfrm>
          <a:prstGeom prst="rect">
            <a:avLst/>
          </a:prstGeom>
          <a:effectLst>
            <a:outerShdw blurRad="5724" dist="69977" dir="8100000">
              <a:srgbClr val="000000">
                <a:alpha val="10000"/>
              </a:srgbClr>
            </a:outerShdw>
          </a:effectLst>
        </p:spPr>
      </p:pic>
      <p:sp>
        <p:nvSpPr>
          <p:cNvPr id="8" name="TextBox 8"/>
          <p:cNvSpPr txBox="1"/>
          <p:nvPr/>
        </p:nvSpPr>
        <p:spPr>
          <a:xfrm>
            <a:off x="12381891" y="2976961"/>
            <a:ext cx="3606800" cy="622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15704D"/>
                </a:solidFill>
                <a:latin typeface="+mn-ea"/>
              </a:rPr>
              <a:t>변경 후</a:t>
            </a:r>
            <a:endParaRPr lang="ko-KR" sz="3200" b="0" i="0" u="none" strike="noStrike" dirty="0">
              <a:solidFill>
                <a:srgbClr val="15704D"/>
              </a:solidFill>
              <a:latin typeface="+mn-ea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0D912DE-705C-4E32-8753-184669E1DC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87500" y="4043149"/>
            <a:ext cx="7814693" cy="387021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274525D-1877-4748-B7D4-28838C80F7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84088" y="4026089"/>
            <a:ext cx="7909007" cy="387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028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3188</TotalTime>
  <Words>1743</Words>
  <Application>Microsoft Office PowerPoint</Application>
  <PresentationFormat>사용자 지정</PresentationFormat>
  <Paragraphs>525</Paragraphs>
  <Slides>68</Slides>
  <Notes>5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68</vt:i4>
      </vt:variant>
    </vt:vector>
  </HeadingPairs>
  <TitlesOfParts>
    <vt:vector size="73" baseType="lpstr">
      <vt:lpstr>맑은 고딕</vt:lpstr>
      <vt:lpstr>GangwonEduPower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beststrong@naver.com</cp:lastModifiedBy>
  <cp:revision>54</cp:revision>
  <dcterms:created xsi:type="dcterms:W3CDTF">2006-08-16T00:00:00Z</dcterms:created>
  <dcterms:modified xsi:type="dcterms:W3CDTF">2025-03-14T17:02:27Z</dcterms:modified>
</cp:coreProperties>
</file>

<file path=docProps/thumbnail.jpeg>
</file>